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Lst>
  <p:sldSz cy="6858000" cx="12192000"/>
  <p:notesSz cx="6858000" cy="9144000"/>
  <p:embeddedFontLst>
    <p:embeddedFont>
      <p:font typeface="Average"/>
      <p:regular r:id="rId58"/>
    </p:embeddedFont>
    <p:embeddedFont>
      <p:font typeface="Oswald"/>
      <p:regular r:id="rId59"/>
      <p:bold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186C48B-821A-4906-8511-BC83C1F08B14}">
  <a:tblStyle styleId="{7186C48B-821A-4906-8511-BC83C1F08B14}"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60" Type="http://schemas.openxmlformats.org/officeDocument/2006/relationships/font" Target="fonts/Oswald-bold.fntdata"/><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font" Target="fonts/Oswald-regular.fntdata"/><Relationship Id="rId14" Type="http://schemas.openxmlformats.org/officeDocument/2006/relationships/slide" Target="slides/slide9.xml"/><Relationship Id="rId58" Type="http://schemas.openxmlformats.org/officeDocument/2006/relationships/font" Target="fonts/Average-regular.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39.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rug.nl/ggdc/html_publications/memorandum/gd190.pdf" TargetMode="Externa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geeksforgeeks.org/machine-learning/curse-of-dimensionality-in-machine-learning/" TargetMode="Externa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aghavan.usc.edu/papers/kneedle-simplex11.pdf" TargetMode="Externa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www.imf.org/external/pubs/nft/seminar/2002/korean/#:~:text=The%20crisis%20led%20to%20a,worst%20in%20modern%20Korean%20history" TargetMode="External"/><Relationship Id="rId3" Type="http://schemas.openxmlformats.org/officeDocument/2006/relationships/hyperlink" Target="https://www.investopedia.com/terms/e/economic-cycle.asp" TargetMode="External"/><Relationship Id="rId4" Type="http://schemas.openxmlformats.org/officeDocument/2006/relationships/hyperlink" Target="https://www.eurofound.europa.eu/en/publications/all/1999-annual-review-greece" TargetMode="Externa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raghavan.usc.edu/papers/kneedle-simplex11.pdf" TargetMode="Externa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scikit-learn.org/stable/auto_examples/ensemble/plot_forest_importances.html" TargetMode="Externa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a1d0c5233d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g3a1d0c5233d_4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a1d0c5233d_4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u="sng">
                <a:solidFill>
                  <a:schemeClr val="hlink"/>
                </a:solidFill>
                <a:hlinkClick r:id="rId2"/>
              </a:rPr>
              <a:t>https://www.rug.nl/ggdc/html_publications/memorandum/gd190.pdf</a:t>
            </a:r>
            <a:endParaRPr/>
          </a:p>
          <a:p>
            <a:pPr indent="0" lvl="0" marL="0" rtl="0" algn="l">
              <a:spcBef>
                <a:spcPts val="0"/>
              </a:spcBef>
              <a:spcAft>
                <a:spcPts val="0"/>
              </a:spcAft>
              <a:buNone/>
            </a:pPr>
            <a:r>
              <a:t/>
            </a:r>
            <a:endParaRPr/>
          </a:p>
        </p:txBody>
      </p:sp>
      <p:sp>
        <p:nvSpPr>
          <p:cNvPr id="145" name="Google Shape;145;g3a1d0c5233d_4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a1d0c5233d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g3a1d0c5233d_3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a1d0c5233d_4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g3a1d0c5233d_4_2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3a1d0c5233d_4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g3a1d0c5233d_4_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acf0d6503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acf0d6503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acf0d65037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acf0d65037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acf0d65037_0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acf0d6503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acf0d65037_1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acf0d65037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Predictive power as in on patterns that are completely unseen at all (ie future years)</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3acf0d65037_1_1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3acf0d65037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u="sng">
                <a:solidFill>
                  <a:schemeClr val="hlink"/>
                </a:solidFill>
                <a:hlinkClick r:id="rId2"/>
              </a:rPr>
              <a:t>https://www.geeksforgeeks.org/machine-learning/curse-of-dimensionality-in-machine-learning/</a:t>
            </a:r>
            <a:r>
              <a:rPr lang="en-US"/>
              <a:t>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39149c1a8c4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39149c1a8c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u="sng">
                <a:solidFill>
                  <a:schemeClr val="hlink"/>
                </a:solidFill>
                <a:hlinkClick r:id="rId2"/>
              </a:rPr>
              <a:t>https://raghavan.usc.edu/papers/kneedle-simplex11.pdf</a:t>
            </a:r>
            <a:r>
              <a:rPr lang="en-US"/>
              <a:t>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9149c1a8c4_0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9149c1a8c4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9149c1a8c4_0_2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9149c1a8c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39149c1a8c4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39149c1a8c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9149c1a8c4_0_3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9149c1a8c4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u="sng">
                <a:solidFill>
                  <a:schemeClr val="hlink"/>
                </a:solidFill>
                <a:hlinkClick r:id="rId2"/>
              </a:rPr>
              <a:t>https://www.imf.org/external/pubs/nft/seminar/2002/korean/#:~:text=The%20crisis%20led%20to%20a,worst%20in%20modern%20Korean%20history</a:t>
            </a:r>
            <a:r>
              <a:rPr lang="en-US"/>
              <a:t>. </a:t>
            </a:r>
            <a:endParaRPr/>
          </a:p>
          <a:p>
            <a:pPr indent="0" lvl="0" marL="0" rtl="0" algn="l">
              <a:spcBef>
                <a:spcPts val="0"/>
              </a:spcBef>
              <a:spcAft>
                <a:spcPts val="0"/>
              </a:spcAft>
              <a:buNone/>
            </a:pPr>
            <a:r>
              <a:rPr lang="en-US" u="sng">
                <a:solidFill>
                  <a:schemeClr val="hlink"/>
                </a:solidFill>
                <a:hlinkClick r:id="rId3"/>
              </a:rPr>
              <a:t>https://www.investopedia.com/terms/e/economic-cycle.asp</a:t>
            </a:r>
            <a:r>
              <a:rPr lang="en-US"/>
              <a:t> </a:t>
            </a:r>
            <a:endParaRPr/>
          </a:p>
          <a:p>
            <a:pPr indent="0" lvl="0" marL="0" rtl="0" algn="l">
              <a:spcBef>
                <a:spcPts val="0"/>
              </a:spcBef>
              <a:spcAft>
                <a:spcPts val="0"/>
              </a:spcAft>
              <a:buNone/>
            </a:pPr>
            <a:r>
              <a:rPr lang="en-US" u="sng">
                <a:solidFill>
                  <a:schemeClr val="hlink"/>
                </a:solidFill>
                <a:hlinkClick r:id="rId4"/>
              </a:rPr>
              <a:t>https://www.eurofound.europa.eu/en/publications/all/1999-annual-review-greece</a:t>
            </a:r>
            <a:r>
              <a:rPr lang="en-US"/>
              <a:t> </a:t>
            </a:r>
            <a:endParaRPr/>
          </a:p>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9149c1a8c4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39149c1a8c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u="sng">
                <a:solidFill>
                  <a:schemeClr val="hlink"/>
                </a:solidFill>
                <a:hlinkClick r:id="rId2"/>
              </a:rPr>
              <a:t>https://raghavan.usc.edu/papers/kneedle-simplex11.pdf</a:t>
            </a:r>
            <a:r>
              <a:rPr lang="en-US"/>
              <a:t>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9149c1a8c4_0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9149c1a8c4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 name="Shape 73"/>
        <p:cNvGrpSpPr/>
        <p:nvPr/>
      </p:nvGrpSpPr>
      <p:grpSpPr>
        <a:xfrm>
          <a:off x="0" y="0"/>
          <a:ext cx="0" cy="0"/>
          <a:chOff x="0" y="0"/>
          <a:chExt cx="0" cy="0"/>
        </a:xfrm>
      </p:grpSpPr>
      <p:sp>
        <p:nvSpPr>
          <p:cNvPr id="74" name="Google Shape;74;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9149c1a8c4_0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39149c1a8c4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39149c1a8c4_0_6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39149c1a8c4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39149c1a8c4_0_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39149c1a8c4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3916717287f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99" name="Google Shape;299;g3916717287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916717287f_0_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916717287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3916717287f_0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3916717287f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u="sng">
                <a:solidFill>
                  <a:schemeClr val="hlink"/>
                </a:solidFill>
                <a:hlinkClick r:id="rId2"/>
              </a:rPr>
              <a:t>https://scikit-learn.org/stable/auto_examples/ensemble/plot_forest_importances.html</a:t>
            </a:r>
            <a:endParaRPr/>
          </a:p>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3916717287f_0_2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3916717287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3af7795911d_0_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3af7795911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3af7795911d_0_2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3af7795911d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3af7795911d_0_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3af7795911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3af7795911d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9" name="Google Shape;349;g3af7795911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3af7795911d_0_8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3af7795911d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af7795911d_0_5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3" name="Google Shape;363;g3af7795911d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af7795911d_0_6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3af7795911d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3af7795911d_0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3af7795911d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3" name="Shape 383"/>
        <p:cNvGrpSpPr/>
        <p:nvPr/>
      </p:nvGrpSpPr>
      <p:grpSpPr>
        <a:xfrm>
          <a:off x="0" y="0"/>
          <a:ext cx="0" cy="0"/>
          <a:chOff x="0" y="0"/>
          <a:chExt cx="0" cy="0"/>
        </a:xfrm>
      </p:grpSpPr>
      <p:sp>
        <p:nvSpPr>
          <p:cNvPr id="384" name="Google Shape;384;g3af7795911d_0_7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85" name="Google Shape;385;g3af7795911d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3af7795911d_0_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3af7795911d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g3af7795911d_0_10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02" name="Google Shape;402;g3af7795911d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9" name="Shape 409"/>
        <p:cNvGrpSpPr/>
        <p:nvPr/>
      </p:nvGrpSpPr>
      <p:grpSpPr>
        <a:xfrm>
          <a:off x="0" y="0"/>
          <a:ext cx="0" cy="0"/>
          <a:chOff x="0" y="0"/>
          <a:chExt cx="0" cy="0"/>
        </a:xfrm>
      </p:grpSpPr>
      <p:sp>
        <p:nvSpPr>
          <p:cNvPr id="410" name="Google Shape;410;g3af7795911d_0_10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1" name="Google Shape;411;g3af7795911d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6" name="Shape 416"/>
        <p:cNvGrpSpPr/>
        <p:nvPr/>
      </p:nvGrpSpPr>
      <p:grpSpPr>
        <a:xfrm>
          <a:off x="0" y="0"/>
          <a:ext cx="0" cy="0"/>
          <a:chOff x="0" y="0"/>
          <a:chExt cx="0" cy="0"/>
        </a:xfrm>
      </p:grpSpPr>
      <p:sp>
        <p:nvSpPr>
          <p:cNvPr id="417" name="Google Shape;417;g3af7795911d_0_1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18" name="Google Shape;418;g3af7795911d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864f873c01_1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864f873c01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2" name="Shape 422"/>
        <p:cNvGrpSpPr/>
        <p:nvPr/>
      </p:nvGrpSpPr>
      <p:grpSpPr>
        <a:xfrm>
          <a:off x="0" y="0"/>
          <a:ext cx="0" cy="0"/>
          <a:chOff x="0" y="0"/>
          <a:chExt cx="0" cy="0"/>
        </a:xfrm>
      </p:grpSpPr>
      <p:sp>
        <p:nvSpPr>
          <p:cNvPr id="423" name="Google Shape;423;g3af7795911d_0_1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24" name="Google Shape;424;g3af7795911d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8" name="Shape 428"/>
        <p:cNvGrpSpPr/>
        <p:nvPr/>
      </p:nvGrpSpPr>
      <p:grpSpPr>
        <a:xfrm>
          <a:off x="0" y="0"/>
          <a:ext cx="0" cy="0"/>
          <a:chOff x="0" y="0"/>
          <a:chExt cx="0" cy="0"/>
        </a:xfrm>
      </p:grpSpPr>
      <p:sp>
        <p:nvSpPr>
          <p:cNvPr id="429" name="Google Shape;429;g3af7795911d_0_13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430" name="Google Shape;430;g3af7795911d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3a1d0c5233d_2_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a:t>[1] GeeksforGeeks. 2025. Curse of Dimensionality in Machine Learning. Geeks-</a:t>
            </a:r>
            <a:endParaRPr/>
          </a:p>
          <a:p>
            <a:pPr indent="0" lvl="0" marL="0" rtl="0" algn="l">
              <a:spcBef>
                <a:spcPts val="0"/>
              </a:spcBef>
              <a:spcAft>
                <a:spcPts val="0"/>
              </a:spcAft>
              <a:buClr>
                <a:schemeClr val="dk1"/>
              </a:buClr>
              <a:buSzPts val="1100"/>
              <a:buFont typeface="Arial"/>
              <a:buNone/>
            </a:pPr>
            <a:r>
              <a:rPr lang="en-US"/>
              <a:t>forGeeks. Last updated 23 July 2025. Available at: https://www.geeksforgeeks.</a:t>
            </a:r>
            <a:endParaRPr/>
          </a:p>
          <a:p>
            <a:pPr indent="0" lvl="0" marL="0" rtl="0" algn="l">
              <a:spcBef>
                <a:spcPts val="0"/>
              </a:spcBef>
              <a:spcAft>
                <a:spcPts val="0"/>
              </a:spcAft>
              <a:buClr>
                <a:schemeClr val="dk1"/>
              </a:buClr>
              <a:buSzPts val="1100"/>
              <a:buFont typeface="Arial"/>
              <a:buNone/>
            </a:pPr>
            <a:r>
              <a:rPr lang="en-US"/>
              <a:t>org/machine-learning/curse-of-dimensionality-in-machine-learning/ (accessed</a:t>
            </a:r>
            <a:endParaRPr/>
          </a:p>
          <a:p>
            <a:pPr indent="0" lvl="0" marL="0" rtl="0" algn="l">
              <a:spcBef>
                <a:spcPts val="0"/>
              </a:spcBef>
              <a:spcAft>
                <a:spcPts val="0"/>
              </a:spcAft>
              <a:buClr>
                <a:schemeClr val="dk1"/>
              </a:buClr>
              <a:buSzPts val="1100"/>
              <a:buFont typeface="Arial"/>
              <a:buNone/>
            </a:pPr>
            <a:r>
              <a:rPr lang="en-US"/>
              <a:t>Dec. 11, 2025). :contentReference[oaicite:0]index=0</a:t>
            </a:r>
            <a:endParaRPr/>
          </a:p>
          <a:p>
            <a:pPr indent="0" lvl="0" marL="0" rtl="0" algn="l">
              <a:spcBef>
                <a:spcPts val="0"/>
              </a:spcBef>
              <a:spcAft>
                <a:spcPts val="0"/>
              </a:spcAft>
              <a:buClr>
                <a:schemeClr val="dk1"/>
              </a:buClr>
              <a:buSzPts val="1100"/>
              <a:buFont typeface="Arial"/>
              <a:buNone/>
            </a:pPr>
            <a:r>
              <a:rPr lang="en-US"/>
              <a:t>[2] D. T. Coe and S.-J. Kim, editors. 2001. Korean Crisis and Recovery: Papers Presented</a:t>
            </a:r>
            <a:endParaRPr/>
          </a:p>
          <a:p>
            <a:pPr indent="0" lvl="0" marL="0" rtl="0" algn="l">
              <a:spcBef>
                <a:spcPts val="0"/>
              </a:spcBef>
              <a:spcAft>
                <a:spcPts val="0"/>
              </a:spcAft>
              <a:buClr>
                <a:schemeClr val="dk1"/>
              </a:buClr>
              <a:buSzPts val="1100"/>
              <a:buFont typeface="Arial"/>
              <a:buNone/>
            </a:pPr>
            <a:r>
              <a:rPr lang="en-US"/>
              <a:t>at a Conference held in Seoul, Korea, May 17–19, 2001. Seoul, Korea.</a:t>
            </a:r>
            <a:endParaRPr/>
          </a:p>
          <a:p>
            <a:pPr indent="0" lvl="0" marL="0" rtl="0" algn="l">
              <a:spcBef>
                <a:spcPts val="0"/>
              </a:spcBef>
              <a:spcAft>
                <a:spcPts val="0"/>
              </a:spcAft>
              <a:buClr>
                <a:schemeClr val="dk1"/>
              </a:buClr>
              <a:buSzPts val="1100"/>
              <a:buFont typeface="Arial"/>
              <a:buNone/>
            </a:pPr>
            <a:r>
              <a:rPr lang="en-US"/>
              <a:t>[3] P. Woltjer, R. Gouma, and M. P. Timmer. 2021. Long-run World Input-Output</a:t>
            </a:r>
            <a:endParaRPr/>
          </a:p>
          <a:p>
            <a:pPr indent="0" lvl="0" marL="0" rtl="0" algn="l">
              <a:spcBef>
                <a:spcPts val="0"/>
              </a:spcBef>
              <a:spcAft>
                <a:spcPts val="0"/>
              </a:spcAft>
              <a:buClr>
                <a:schemeClr val="dk1"/>
              </a:buClr>
              <a:buSzPts val="1100"/>
              <a:buFont typeface="Arial"/>
              <a:buNone/>
            </a:pPr>
            <a:r>
              <a:rPr lang="en-US"/>
              <a:t>Database: Version 1.1 Sources and Methods. GGDC Research Memorandum 190.</a:t>
            </a:r>
            <a:endParaRPr/>
          </a:p>
          <a:p>
            <a:pPr indent="0" lvl="0" marL="0" rtl="0" algn="l">
              <a:spcBef>
                <a:spcPts val="0"/>
              </a:spcBef>
              <a:spcAft>
                <a:spcPts val="0"/>
              </a:spcAft>
              <a:buClr>
                <a:schemeClr val="dk1"/>
              </a:buClr>
              <a:buSzPts val="1100"/>
              <a:buFont typeface="Arial"/>
              <a:buNone/>
            </a:pPr>
            <a:r>
              <a:rPr lang="en-US"/>
              <a:t>Groningen Growth and Development Centre, University of Groningen. Avail-</a:t>
            </a:r>
            <a:endParaRPr/>
          </a:p>
          <a:p>
            <a:pPr indent="0" lvl="0" marL="0" rtl="0" algn="l">
              <a:spcBef>
                <a:spcPts val="0"/>
              </a:spcBef>
              <a:spcAft>
                <a:spcPts val="0"/>
              </a:spcAft>
              <a:buClr>
                <a:schemeClr val="dk1"/>
              </a:buClr>
              <a:buSzPts val="1100"/>
              <a:buFont typeface="Arial"/>
              <a:buNone/>
            </a:pPr>
            <a:r>
              <a:rPr lang="en-US"/>
              <a:t>able at: https://www.rug.nl/ggdc/html_publications/memorandum/gd190.pdf</a:t>
            </a:r>
            <a:endParaRPr/>
          </a:p>
          <a:p>
            <a:pPr indent="0" lvl="0" marL="0" rtl="0" algn="l">
              <a:spcBef>
                <a:spcPts val="0"/>
              </a:spcBef>
              <a:spcAft>
                <a:spcPts val="0"/>
              </a:spcAft>
              <a:buClr>
                <a:schemeClr val="dk1"/>
              </a:buClr>
              <a:buSzPts val="1100"/>
              <a:buFont typeface="Arial"/>
              <a:buNone/>
            </a:pPr>
            <a:r>
              <a:rPr lang="en-US"/>
              <a:t>(accessed Dec. 11, 2025).</a:t>
            </a:r>
            <a:endParaRPr/>
          </a:p>
          <a:p>
            <a:pPr indent="0" lvl="0" marL="0" rtl="0" algn="l">
              <a:spcBef>
                <a:spcPts val="0"/>
              </a:spcBef>
              <a:spcAft>
                <a:spcPts val="0"/>
              </a:spcAft>
              <a:buClr>
                <a:schemeClr val="dk1"/>
              </a:buClr>
              <a:buSzPts val="1100"/>
              <a:buFont typeface="Arial"/>
              <a:buNone/>
            </a:pPr>
            <a:r>
              <a:rPr lang="en-US"/>
              <a:t>[4] Investopedia. 2025. Economic Cycle. Available at: https://www.investopedia.com/</a:t>
            </a:r>
            <a:endParaRPr/>
          </a:p>
          <a:p>
            <a:pPr indent="0" lvl="0" marL="0" rtl="0" algn="l">
              <a:spcBef>
                <a:spcPts val="0"/>
              </a:spcBef>
              <a:spcAft>
                <a:spcPts val="0"/>
              </a:spcAft>
              <a:buClr>
                <a:schemeClr val="dk1"/>
              </a:buClr>
              <a:buSzPts val="1100"/>
              <a:buFont typeface="Arial"/>
              <a:buNone/>
            </a:pPr>
            <a:r>
              <a:rPr lang="en-US"/>
              <a:t>terms/e/economic-cycle.asp (accessed Dec. 11, 2025).</a:t>
            </a:r>
            <a:endParaRPr/>
          </a:p>
          <a:p>
            <a:pPr indent="0" lvl="0" marL="0" rtl="0" algn="l">
              <a:spcBef>
                <a:spcPts val="0"/>
              </a:spcBef>
              <a:spcAft>
                <a:spcPts val="0"/>
              </a:spcAft>
              <a:buClr>
                <a:schemeClr val="dk1"/>
              </a:buClr>
              <a:buSzPts val="1100"/>
              <a:buFont typeface="Arial"/>
              <a:buNone/>
            </a:pPr>
            <a:r>
              <a:rPr lang="en-US"/>
              <a:t>[5] V. Satopaa, J. Albrecht, D. Irwin, and B. Raghavan. 2011. Finding a “Kneedle” in</a:t>
            </a:r>
            <a:endParaRPr/>
          </a:p>
          <a:p>
            <a:pPr indent="0" lvl="0" marL="0" rtl="0" algn="l">
              <a:spcBef>
                <a:spcPts val="0"/>
              </a:spcBef>
              <a:spcAft>
                <a:spcPts val="0"/>
              </a:spcAft>
              <a:buClr>
                <a:schemeClr val="dk1"/>
              </a:buClr>
              <a:buSzPts val="1100"/>
              <a:buFont typeface="Arial"/>
              <a:buNone/>
            </a:pPr>
            <a:r>
              <a:rPr lang="en-US"/>
              <a:t>a Haystack: Detecting Knee Points in System Behavior. Simplex11 Proceedings.</a:t>
            </a:r>
            <a:endParaRPr/>
          </a:p>
          <a:p>
            <a:pPr indent="0" lvl="0" marL="0" rtl="0" algn="l">
              <a:spcBef>
                <a:spcPts val="0"/>
              </a:spcBef>
              <a:spcAft>
                <a:spcPts val="0"/>
              </a:spcAft>
              <a:buClr>
                <a:schemeClr val="dk1"/>
              </a:buClr>
              <a:buSzPts val="1100"/>
              <a:buFont typeface="Arial"/>
              <a:buNone/>
            </a:pPr>
            <a:r>
              <a:rPr lang="en-US"/>
              <a:t>Available at: https://raghavan.usc.edu/papers/kneedle-simplex11.pdf (accessed</a:t>
            </a:r>
            <a:endParaRPr/>
          </a:p>
          <a:p>
            <a:pPr indent="0" lvl="0" marL="0" rtl="0" algn="l">
              <a:spcBef>
                <a:spcPts val="0"/>
              </a:spcBef>
              <a:spcAft>
                <a:spcPts val="0"/>
              </a:spcAft>
              <a:buClr>
                <a:schemeClr val="dk1"/>
              </a:buClr>
              <a:buSzPts val="1100"/>
              <a:buFont typeface="Arial"/>
              <a:buNone/>
            </a:pPr>
            <a:r>
              <a:rPr lang="en-US"/>
              <a:t>Dec. 11, 2025).</a:t>
            </a:r>
            <a:endParaRPr/>
          </a:p>
          <a:p>
            <a:pPr indent="0" lvl="0" marL="0" rtl="0" algn="l">
              <a:spcBef>
                <a:spcPts val="0"/>
              </a:spcBef>
              <a:spcAft>
                <a:spcPts val="0"/>
              </a:spcAft>
              <a:buClr>
                <a:schemeClr val="dk1"/>
              </a:buClr>
              <a:buSzPts val="1100"/>
              <a:buFont typeface="Arial"/>
              <a:buNone/>
            </a:pPr>
            <a:r>
              <a:rPr lang="en-US"/>
              <a:t>[6] “World Input-Output Database, 2021 Release, 1965 -2000 Long - run WIOD.” 2021.</a:t>
            </a:r>
            <a:endParaRPr/>
          </a:p>
          <a:p>
            <a:pPr indent="0" lvl="0" marL="0" rtl="0" algn="l">
              <a:spcBef>
                <a:spcPts val="0"/>
              </a:spcBef>
              <a:spcAft>
                <a:spcPts val="0"/>
              </a:spcAft>
              <a:buClr>
                <a:schemeClr val="dk1"/>
              </a:buClr>
              <a:buSzPts val="1100"/>
              <a:buFont typeface="Arial"/>
              <a:buNone/>
            </a:pPr>
            <a:r>
              <a:rPr lang="en-US"/>
              <a:t>Dataverse NL. Available at: https://dataverse.nl/dataset.xhtml?persistentId=doi:</a:t>
            </a:r>
            <a:endParaRPr/>
          </a:p>
          <a:p>
            <a:pPr indent="0" lvl="0" marL="0" rtl="0" algn="l">
              <a:spcBef>
                <a:spcPts val="0"/>
              </a:spcBef>
              <a:spcAft>
                <a:spcPts val="0"/>
              </a:spcAft>
              <a:buClr>
                <a:schemeClr val="dk1"/>
              </a:buClr>
              <a:buSzPts val="1100"/>
              <a:buFont typeface="Arial"/>
              <a:buNone/>
            </a:pPr>
            <a:r>
              <a:rPr lang="en-US"/>
              <a:t>10.34894/A7AXDN (accessed Dec. 11, 2025). :contentReference[oaicite:4]index=4</a:t>
            </a:r>
            <a:endParaRPr/>
          </a:p>
          <a:p>
            <a:pPr indent="0" lvl="0" marL="0" rtl="0" algn="l">
              <a:spcBef>
                <a:spcPts val="0"/>
              </a:spcBef>
              <a:spcAft>
                <a:spcPts val="0"/>
              </a:spcAft>
              <a:buClr>
                <a:schemeClr val="dk1"/>
              </a:buClr>
              <a:buSzPts val="1100"/>
              <a:buFont typeface="Arial"/>
              <a:buNone/>
            </a:pPr>
            <a:r>
              <a:rPr lang="en-US"/>
              <a:t>[7] Google Colaboratory. 2025. Input–Output analysis notebook (io.ipynb). Available</a:t>
            </a:r>
            <a:endParaRPr/>
          </a:p>
          <a:p>
            <a:pPr indent="0" lvl="0" marL="0" rtl="0" algn="l">
              <a:spcBef>
                <a:spcPts val="0"/>
              </a:spcBef>
              <a:spcAft>
                <a:spcPts val="0"/>
              </a:spcAft>
              <a:buClr>
                <a:schemeClr val="dk1"/>
              </a:buClr>
              <a:buSzPts val="1100"/>
              <a:buFont typeface="Arial"/>
              <a:buNone/>
            </a:pPr>
            <a:r>
              <a:rPr lang="en-US"/>
              <a:t>at: https://colab.research.google.com/notebooks/io.ipynb (accessed Dec. 11, 2025).</a:t>
            </a:r>
            <a:endParaRPr/>
          </a:p>
          <a:p>
            <a:pPr indent="0" lvl="0" marL="0" rtl="0" algn="l">
              <a:spcBef>
                <a:spcPts val="0"/>
              </a:spcBef>
              <a:spcAft>
                <a:spcPts val="0"/>
              </a:spcAft>
              <a:buClr>
                <a:schemeClr val="dk1"/>
              </a:buClr>
              <a:buSzPts val="1100"/>
              <a:buFont typeface="Arial"/>
              <a:buNone/>
            </a:pPr>
            <a:r>
              <a:rPr lang="en-US"/>
              <a:t>[8] University of Maryland, Department of Mathematics. 2025. Leontief Input–Output</a:t>
            </a:r>
            <a:endParaRPr/>
          </a:p>
          <a:p>
            <a:pPr indent="0" lvl="0" marL="0" rtl="0" algn="l">
              <a:spcBef>
                <a:spcPts val="0"/>
              </a:spcBef>
              <a:spcAft>
                <a:spcPts val="0"/>
              </a:spcAft>
              <a:buClr>
                <a:schemeClr val="dk1"/>
              </a:buClr>
              <a:buSzPts val="1100"/>
              <a:buFont typeface="Arial"/>
              <a:buNone/>
            </a:pPr>
            <a:r>
              <a:rPr lang="en-US"/>
              <a:t>Model. Available at: https://www.math.umd.edu/~immortal/MATH401/book/ch_</a:t>
            </a:r>
            <a:endParaRPr/>
          </a:p>
          <a:p>
            <a:pPr indent="0" lvl="0" marL="0" rtl="0" algn="l">
              <a:spcBef>
                <a:spcPts val="0"/>
              </a:spcBef>
              <a:spcAft>
                <a:spcPts val="0"/>
              </a:spcAft>
              <a:buClr>
                <a:schemeClr val="dk1"/>
              </a:buClr>
              <a:buSzPts val="1100"/>
              <a:buFont typeface="Arial"/>
              <a:buNone/>
            </a:pPr>
            <a:r>
              <a:rPr lang="en-US"/>
              <a:t>leontief.pdf (accessed Dec. 11, 2025).</a:t>
            </a:r>
            <a:endParaRPr/>
          </a:p>
          <a:p>
            <a:pPr indent="0" lvl="0" marL="0" rtl="0" algn="l">
              <a:spcBef>
                <a:spcPts val="0"/>
              </a:spcBef>
              <a:spcAft>
                <a:spcPts val="0"/>
              </a:spcAft>
              <a:buClr>
                <a:schemeClr val="dk1"/>
              </a:buClr>
              <a:buSzPts val="1100"/>
              <a:buFont typeface="Arial"/>
              <a:buNone/>
            </a:pPr>
            <a:r>
              <a:rPr lang="en-US"/>
              <a:t>[9] The Pandas Development Team. 2025. Pandas Documentation. Available at: https:</a:t>
            </a:r>
            <a:endParaRPr/>
          </a:p>
          <a:p>
            <a:pPr indent="0" lvl="0" marL="0" rtl="0" algn="l">
              <a:spcBef>
                <a:spcPts val="0"/>
              </a:spcBef>
              <a:spcAft>
                <a:spcPts val="0"/>
              </a:spcAft>
              <a:buClr>
                <a:schemeClr val="dk1"/>
              </a:buClr>
              <a:buSzPts val="1100"/>
              <a:buFont typeface="Arial"/>
              <a:buNone/>
            </a:pPr>
            <a:r>
              <a:rPr lang="en-US"/>
              <a:t>//pandas.pydata.org/docs/ (accessed Dec. 11, 2025).</a:t>
            </a:r>
            <a:endParaRPr/>
          </a:p>
          <a:p>
            <a:pPr indent="0" lvl="0" marL="0" rtl="0" algn="l">
              <a:spcBef>
                <a:spcPts val="0"/>
              </a:spcBef>
              <a:spcAft>
                <a:spcPts val="0"/>
              </a:spcAft>
              <a:buClr>
                <a:schemeClr val="dk1"/>
              </a:buClr>
              <a:buSzPts val="1100"/>
              <a:buFont typeface="Arial"/>
              <a:buNone/>
            </a:pPr>
            <a:r>
              <a:rPr lang="en-US"/>
              <a:t>[10] M. Waskom et al. 2025. Seaborn: Statistical Data Visualization — Heatmap. Avail-</a:t>
            </a:r>
            <a:endParaRPr/>
          </a:p>
          <a:p>
            <a:pPr indent="0" lvl="0" marL="0" rtl="0" algn="l">
              <a:spcBef>
                <a:spcPts val="0"/>
              </a:spcBef>
              <a:spcAft>
                <a:spcPts val="0"/>
              </a:spcAft>
              <a:buClr>
                <a:schemeClr val="dk1"/>
              </a:buClr>
              <a:buSzPts val="1100"/>
              <a:buFont typeface="Arial"/>
              <a:buNone/>
            </a:pPr>
            <a:r>
              <a:rPr lang="en-US"/>
              <a:t>able at: https://seaborn.pydata.org/generated/seaborn.heatmap.html (accessed</a:t>
            </a:r>
            <a:endParaRPr/>
          </a:p>
          <a:p>
            <a:pPr indent="0" lvl="0" marL="0" rtl="0" algn="l">
              <a:spcBef>
                <a:spcPts val="0"/>
              </a:spcBef>
              <a:spcAft>
                <a:spcPts val="0"/>
              </a:spcAft>
              <a:buClr>
                <a:schemeClr val="dk1"/>
              </a:buClr>
              <a:buSzPts val="1100"/>
              <a:buFont typeface="Arial"/>
              <a:buNone/>
            </a:pPr>
            <a:r>
              <a:rPr lang="en-US"/>
              <a:t>Dec. 11, 2025).</a:t>
            </a:r>
            <a:endParaRPr/>
          </a:p>
          <a:p>
            <a:pPr indent="0" lvl="0" marL="0" rtl="0" algn="l">
              <a:spcBef>
                <a:spcPts val="0"/>
              </a:spcBef>
              <a:spcAft>
                <a:spcPts val="0"/>
              </a:spcAft>
              <a:buClr>
                <a:schemeClr val="dk1"/>
              </a:buClr>
              <a:buSzPts val="1100"/>
              <a:buFont typeface="Arial"/>
              <a:buNone/>
            </a:pPr>
            <a:r>
              <a:rPr lang="en-US"/>
              <a:t>[11] M. Waskom et al. 2025. Seaborn: Statistical Data Visualization — Lineplot. Available</a:t>
            </a:r>
            <a:endParaRPr/>
          </a:p>
          <a:p>
            <a:pPr indent="0" lvl="0" marL="0" rtl="0" algn="l">
              <a:spcBef>
                <a:spcPts val="0"/>
              </a:spcBef>
              <a:spcAft>
                <a:spcPts val="0"/>
              </a:spcAft>
              <a:buClr>
                <a:schemeClr val="dk1"/>
              </a:buClr>
              <a:buSzPts val="1100"/>
              <a:buFont typeface="Arial"/>
              <a:buNone/>
            </a:pPr>
            <a:r>
              <a:rPr lang="en-US"/>
              <a:t>at: https://seaborn.pydata.org/generated/seaborn.lineplot.html (accessed Dec. 11,</a:t>
            </a:r>
            <a:endParaRPr/>
          </a:p>
          <a:p>
            <a:pPr indent="0" lvl="0" marL="0" rtl="0" algn="l">
              <a:spcBef>
                <a:spcPts val="0"/>
              </a:spcBef>
              <a:spcAft>
                <a:spcPts val="0"/>
              </a:spcAft>
              <a:buClr>
                <a:schemeClr val="dk1"/>
              </a:buClr>
              <a:buSzPts val="1100"/>
              <a:buFont typeface="Arial"/>
              <a:buNone/>
            </a:pPr>
            <a:r>
              <a:rPr lang="en-US"/>
              <a:t>2025).</a:t>
            </a:r>
            <a:endParaRPr/>
          </a:p>
          <a:p>
            <a:pPr indent="0" lvl="0" marL="0" rtl="0" algn="l">
              <a:spcBef>
                <a:spcPts val="0"/>
              </a:spcBef>
              <a:spcAft>
                <a:spcPts val="0"/>
              </a:spcAft>
              <a:buClr>
                <a:schemeClr val="dk1"/>
              </a:buClr>
              <a:buSzPts val="1100"/>
              <a:buFont typeface="Arial"/>
              <a:buNone/>
            </a:pPr>
            <a:r>
              <a:rPr lang="en-US"/>
              <a:t>[12] M. Waskom et al. 2025. Seaborn Tutorial: Color Palettes. Available at: https://</a:t>
            </a:r>
            <a:endParaRPr/>
          </a:p>
          <a:p>
            <a:pPr indent="0" lvl="0" marL="0" rtl="0" algn="l">
              <a:spcBef>
                <a:spcPts val="0"/>
              </a:spcBef>
              <a:spcAft>
                <a:spcPts val="0"/>
              </a:spcAft>
              <a:buClr>
                <a:schemeClr val="dk1"/>
              </a:buClr>
              <a:buSzPts val="1100"/>
              <a:buFont typeface="Arial"/>
              <a:buNone/>
            </a:pPr>
            <a:r>
              <a:rPr lang="en-US"/>
              <a:t>seaborn.pydata.org/tutorial/color_palettes.html (accessed Dec. 11, 2025).</a:t>
            </a:r>
            <a:endParaRPr/>
          </a:p>
          <a:p>
            <a:pPr indent="0" lvl="0" marL="0" rtl="0" algn="l">
              <a:spcBef>
                <a:spcPts val="0"/>
              </a:spcBef>
              <a:spcAft>
                <a:spcPts val="0"/>
              </a:spcAft>
              <a:buClr>
                <a:schemeClr val="dk1"/>
              </a:buClr>
              <a:buSzPts val="1100"/>
              <a:buFont typeface="Arial"/>
              <a:buNone/>
            </a:pPr>
            <a:r>
              <a:rPr lang="en-US"/>
              <a:t>[13] M. Waskom et al. 2025. Seaborn Objects: Plot.label Method. Available at: https:</a:t>
            </a:r>
            <a:endParaRPr/>
          </a:p>
          <a:p>
            <a:pPr indent="0" lvl="0" marL="0" rtl="0" algn="l">
              <a:spcBef>
                <a:spcPts val="0"/>
              </a:spcBef>
              <a:spcAft>
                <a:spcPts val="0"/>
              </a:spcAft>
              <a:buClr>
                <a:schemeClr val="dk1"/>
              </a:buClr>
              <a:buSzPts val="1100"/>
              <a:buFont typeface="Arial"/>
              <a:buNone/>
            </a:pPr>
            <a:r>
              <a:rPr lang="en-US"/>
              <a:t>//seaborn.pydata.org/generated/seaborn.objects.Plot.label.html (accessed Dec. 11,</a:t>
            </a:r>
            <a:endParaRPr/>
          </a:p>
          <a:p>
            <a:pPr indent="0" lvl="0" marL="0" rtl="0" algn="l">
              <a:spcBef>
                <a:spcPts val="0"/>
              </a:spcBef>
              <a:spcAft>
                <a:spcPts val="0"/>
              </a:spcAft>
              <a:buClr>
                <a:schemeClr val="dk1"/>
              </a:buClr>
              <a:buSzPts val="1100"/>
              <a:buFont typeface="Arial"/>
              <a:buNone/>
            </a:pPr>
            <a:r>
              <a:rPr lang="en-US"/>
              <a:t>2025).</a:t>
            </a:r>
            <a:endParaRPr/>
          </a:p>
          <a:p>
            <a:pPr indent="0" lvl="0" marL="0" rtl="0" algn="l">
              <a:spcBef>
                <a:spcPts val="0"/>
              </a:spcBef>
              <a:spcAft>
                <a:spcPts val="0"/>
              </a:spcAft>
              <a:buClr>
                <a:schemeClr val="dk1"/>
              </a:buClr>
              <a:buSzPts val="1100"/>
              <a:buFont typeface="Arial"/>
              <a:buNone/>
            </a:pPr>
            <a:r>
              <a:rPr lang="en-US"/>
              <a:t>[14] Matplotlib Development Team. 2025. Matplotlib Font Manager API Documentation.</a:t>
            </a:r>
            <a:endParaRPr/>
          </a:p>
          <a:p>
            <a:pPr indent="0" lvl="0" marL="0" rtl="0" algn="l">
              <a:spcBef>
                <a:spcPts val="0"/>
              </a:spcBef>
              <a:spcAft>
                <a:spcPts val="0"/>
              </a:spcAft>
              <a:buClr>
                <a:schemeClr val="dk1"/>
              </a:buClr>
              <a:buSzPts val="1100"/>
              <a:buFont typeface="Arial"/>
              <a:buNone/>
            </a:pPr>
            <a:r>
              <a:rPr lang="en-US"/>
              <a:t>Available at: https://matplotlib.org/stable/api/font_manager_api.html (accessed</a:t>
            </a:r>
            <a:endParaRPr/>
          </a:p>
          <a:p>
            <a:pPr indent="0" lvl="0" marL="0" rtl="0" algn="l">
              <a:spcBef>
                <a:spcPts val="0"/>
              </a:spcBef>
              <a:spcAft>
                <a:spcPts val="0"/>
              </a:spcAft>
              <a:buClr>
                <a:schemeClr val="dk1"/>
              </a:buClr>
              <a:buSzPts val="1100"/>
              <a:buFont typeface="Arial"/>
              <a:buNone/>
            </a:pPr>
            <a:r>
              <a:rPr lang="en-US"/>
              <a:t>Dec. 11, 2025).</a:t>
            </a:r>
            <a:endParaRPr/>
          </a:p>
          <a:p>
            <a:pPr indent="0" lvl="0" marL="0" rtl="0" algn="l">
              <a:spcBef>
                <a:spcPts val="0"/>
              </a:spcBef>
              <a:spcAft>
                <a:spcPts val="0"/>
              </a:spcAft>
              <a:buClr>
                <a:schemeClr val="dk1"/>
              </a:buClr>
              <a:buSzPts val="1100"/>
              <a:buFont typeface="Arial"/>
              <a:buNone/>
            </a:pPr>
            <a:r>
              <a:rPr lang="en-US"/>
              <a:t>[15] Scikit -learn Developers. 2025. Plot Feature Importances Using Forest of Trees.</a:t>
            </a:r>
            <a:endParaRPr/>
          </a:p>
          <a:p>
            <a:pPr indent="0" lvl="0" marL="0" rtl="0" algn="l">
              <a:spcBef>
                <a:spcPts val="0"/>
              </a:spcBef>
              <a:spcAft>
                <a:spcPts val="0"/>
              </a:spcAft>
              <a:buClr>
                <a:schemeClr val="dk1"/>
              </a:buClr>
              <a:buSzPts val="1100"/>
              <a:buFont typeface="Arial"/>
              <a:buNone/>
            </a:pPr>
            <a:r>
              <a:rPr lang="en-US"/>
              <a:t>Available at: https://scikit-learn.org/stable/auto_examples/ensemble/plot_forest_</a:t>
            </a:r>
            <a:endParaRPr/>
          </a:p>
          <a:p>
            <a:pPr indent="0" lvl="0" marL="0" rtl="0" algn="l">
              <a:spcBef>
                <a:spcPts val="0"/>
              </a:spcBef>
              <a:spcAft>
                <a:spcPts val="0"/>
              </a:spcAft>
              <a:buClr>
                <a:schemeClr val="dk1"/>
              </a:buClr>
              <a:buSzPts val="1100"/>
              <a:buFont typeface="Arial"/>
              <a:buNone/>
            </a:pPr>
            <a:r>
              <a:rPr lang="en-US"/>
              <a:t>importances.html (accessed Dec. 11, 2025).</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
        <p:nvSpPr>
          <p:cNvPr id="437" name="Google Shape;437;g3a1d0c5233d_2_5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864f873c01_1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864f873c01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a1d0c5233d_2_53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a1d0c5233d_2_5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5800234" y="3807170"/>
            <a:ext cx="591423" cy="140843"/>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895010" y="1321067"/>
            <a:ext cx="10401900" cy="23067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6400"/>
              <a:buNone/>
              <a:defRPr sz="6400"/>
            </a:lvl1pPr>
            <a:lvl2pPr lvl="1" algn="ctr">
              <a:spcBef>
                <a:spcPts val="0"/>
              </a:spcBef>
              <a:spcAft>
                <a:spcPts val="0"/>
              </a:spcAft>
              <a:buSzPts val="6400"/>
              <a:buNone/>
              <a:defRPr sz="6400"/>
            </a:lvl2pPr>
            <a:lvl3pPr lvl="2" algn="ctr">
              <a:spcBef>
                <a:spcPts val="0"/>
              </a:spcBef>
              <a:spcAft>
                <a:spcPts val="0"/>
              </a:spcAft>
              <a:buSzPts val="6400"/>
              <a:buNone/>
              <a:defRPr sz="6400"/>
            </a:lvl3pPr>
            <a:lvl4pPr lvl="3" algn="ctr">
              <a:spcBef>
                <a:spcPts val="0"/>
              </a:spcBef>
              <a:spcAft>
                <a:spcPts val="0"/>
              </a:spcAft>
              <a:buSzPts val="6400"/>
              <a:buNone/>
              <a:defRPr sz="6400"/>
            </a:lvl4pPr>
            <a:lvl5pPr lvl="4" algn="ctr">
              <a:spcBef>
                <a:spcPts val="0"/>
              </a:spcBef>
              <a:spcAft>
                <a:spcPts val="0"/>
              </a:spcAft>
              <a:buSzPts val="6400"/>
              <a:buNone/>
              <a:defRPr sz="6400"/>
            </a:lvl5pPr>
            <a:lvl6pPr lvl="5" algn="ctr">
              <a:spcBef>
                <a:spcPts val="0"/>
              </a:spcBef>
              <a:spcAft>
                <a:spcPts val="0"/>
              </a:spcAft>
              <a:buSzPts val="6400"/>
              <a:buNone/>
              <a:defRPr sz="6400"/>
            </a:lvl6pPr>
            <a:lvl7pPr lvl="6" algn="ctr">
              <a:spcBef>
                <a:spcPts val="0"/>
              </a:spcBef>
              <a:spcAft>
                <a:spcPts val="0"/>
              </a:spcAft>
              <a:buSzPts val="6400"/>
              <a:buNone/>
              <a:defRPr sz="6400"/>
            </a:lvl7pPr>
            <a:lvl8pPr lvl="7" algn="ctr">
              <a:spcBef>
                <a:spcPts val="0"/>
              </a:spcBef>
              <a:spcAft>
                <a:spcPts val="0"/>
              </a:spcAft>
              <a:buSzPts val="6400"/>
              <a:buNone/>
              <a:defRPr sz="6400"/>
            </a:lvl8pPr>
            <a:lvl9pPr lvl="8" algn="ctr">
              <a:spcBef>
                <a:spcPts val="0"/>
              </a:spcBef>
              <a:spcAft>
                <a:spcPts val="0"/>
              </a:spcAft>
              <a:buSzPts val="6400"/>
              <a:buNone/>
              <a:defRPr sz="6400"/>
            </a:lvl9pPr>
          </a:lstStyle>
          <a:p/>
        </p:txBody>
      </p:sp>
      <p:sp>
        <p:nvSpPr>
          <p:cNvPr id="15" name="Google Shape;15;p2"/>
          <p:cNvSpPr txBox="1"/>
          <p:nvPr>
            <p:ph idx="1" type="subTitle"/>
          </p:nvPr>
        </p:nvSpPr>
        <p:spPr>
          <a:xfrm>
            <a:off x="895000" y="4233168"/>
            <a:ext cx="10401900" cy="1056900"/>
          </a:xfrm>
          <a:prstGeom prst="rect">
            <a:avLst/>
          </a:prstGeom>
        </p:spPr>
        <p:txBody>
          <a:bodyPr anchorCtr="0" anchor="t" bIns="121900" lIns="121900" spcFirstLastPara="1" rIns="121900" wrap="square" tIns="12190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6" name="Google Shape;16;p2"/>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415600" y="1673700"/>
            <a:ext cx="11360700" cy="25209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51" name="Google Shape;51;p11"/>
          <p:cNvSpPr txBox="1"/>
          <p:nvPr>
            <p:ph idx="1" type="body"/>
          </p:nvPr>
        </p:nvSpPr>
        <p:spPr>
          <a:xfrm>
            <a:off x="415600" y="4304567"/>
            <a:ext cx="11360700" cy="1734300"/>
          </a:xfrm>
          <a:prstGeom prst="rect">
            <a:avLst/>
          </a:prstGeom>
        </p:spPr>
        <p:txBody>
          <a:bodyPr anchorCtr="0" anchor="t" bIns="121900" lIns="121900" spcFirstLastPara="1" rIns="121900" wrap="square" tIns="121900">
            <a:normAutofit/>
          </a:bodyPr>
          <a:lstStyle>
            <a:lvl1pPr indent="-381000" lvl="0" marL="457200" algn="ctr">
              <a:spcBef>
                <a:spcPts val="0"/>
              </a:spcBef>
              <a:spcAft>
                <a:spcPts val="0"/>
              </a:spcAft>
              <a:buSzPts val="2400"/>
              <a:buChar char="●"/>
              <a:defRPr/>
            </a:lvl1pPr>
            <a:lvl2pPr indent="-349250" lvl="1" marL="914400" algn="ctr">
              <a:spcBef>
                <a:spcPts val="0"/>
              </a:spcBef>
              <a:spcAft>
                <a:spcPts val="0"/>
              </a:spcAft>
              <a:buSzPts val="1900"/>
              <a:buChar char="○"/>
              <a:defRPr/>
            </a:lvl2pPr>
            <a:lvl3pPr indent="-349250" lvl="2" marL="1371600" algn="ctr">
              <a:spcBef>
                <a:spcPts val="0"/>
              </a:spcBef>
              <a:spcAft>
                <a:spcPts val="0"/>
              </a:spcAft>
              <a:buSzPts val="1900"/>
              <a:buChar char="■"/>
              <a:defRPr/>
            </a:lvl3pPr>
            <a:lvl4pPr indent="-349250" lvl="3" marL="1828800" algn="ctr">
              <a:spcBef>
                <a:spcPts val="0"/>
              </a:spcBef>
              <a:spcAft>
                <a:spcPts val="0"/>
              </a:spcAft>
              <a:buSzPts val="1900"/>
              <a:buChar char="●"/>
              <a:defRPr/>
            </a:lvl4pPr>
            <a:lvl5pPr indent="-349250" lvl="4" marL="2286000" algn="ctr">
              <a:spcBef>
                <a:spcPts val="0"/>
              </a:spcBef>
              <a:spcAft>
                <a:spcPts val="0"/>
              </a:spcAft>
              <a:buSzPts val="1900"/>
              <a:buChar char="○"/>
              <a:defRPr/>
            </a:lvl5pPr>
            <a:lvl6pPr indent="-349250" lvl="5" marL="2743200" algn="ctr">
              <a:spcBef>
                <a:spcPts val="0"/>
              </a:spcBef>
              <a:spcAft>
                <a:spcPts val="0"/>
              </a:spcAft>
              <a:buSzPts val="1900"/>
              <a:buChar char="■"/>
              <a:defRPr/>
            </a:lvl6pPr>
            <a:lvl7pPr indent="-349250" lvl="6" marL="3200400" algn="ctr">
              <a:spcBef>
                <a:spcPts val="0"/>
              </a:spcBef>
              <a:spcAft>
                <a:spcPts val="0"/>
              </a:spcAft>
              <a:buSzPts val="1900"/>
              <a:buChar char="●"/>
              <a:defRPr/>
            </a:lvl7pPr>
            <a:lvl8pPr indent="-349250" lvl="7" marL="3657600" algn="ctr">
              <a:spcBef>
                <a:spcPts val="0"/>
              </a:spcBef>
              <a:spcAft>
                <a:spcPts val="0"/>
              </a:spcAft>
              <a:buSzPts val="1900"/>
              <a:buChar char="○"/>
              <a:defRPr/>
            </a:lvl8pPr>
            <a:lvl9pPr indent="-349250" lvl="8" marL="4114800" algn="ctr">
              <a:spcBef>
                <a:spcPts val="0"/>
              </a:spcBef>
              <a:spcAft>
                <a:spcPts val="0"/>
              </a:spcAft>
              <a:buSzPts val="1900"/>
              <a:buChar char="■"/>
              <a:defRPr/>
            </a:lvl9pPr>
          </a:lstStyle>
          <a:p/>
        </p:txBody>
      </p:sp>
      <p:sp>
        <p:nvSpPr>
          <p:cNvPr id="52" name="Google Shape;52;p11"/>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标题和内容" type="obj">
  <p:cSld name="OBJECT">
    <p:spTree>
      <p:nvGrpSpPr>
        <p:cNvPr id="55" name="Shape 55"/>
        <p:cNvGrpSpPr/>
        <p:nvPr/>
      </p:nvGrpSpPr>
      <p:grpSpPr>
        <a:xfrm>
          <a:off x="0" y="0"/>
          <a:ext cx="0" cy="0"/>
          <a:chOff x="0" y="0"/>
          <a:chExt cx="0" cy="0"/>
        </a:xfrm>
      </p:grpSpPr>
      <p:sp>
        <p:nvSpPr>
          <p:cNvPr id="56" name="Google Shape;56;p1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57" name="Google Shape;57;p13"/>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1600"/>
              </a:spcBef>
              <a:spcAft>
                <a:spcPts val="0"/>
              </a:spcAft>
              <a:buClr>
                <a:schemeClr val="dk1"/>
              </a:buClr>
              <a:buSzPts val="1800"/>
              <a:buChar char="○"/>
              <a:defRPr/>
            </a:lvl2pPr>
            <a:lvl3pPr indent="-342900" lvl="2" marL="1371600" algn="l">
              <a:lnSpc>
                <a:spcPct val="90000"/>
              </a:lnSpc>
              <a:spcBef>
                <a:spcPts val="1600"/>
              </a:spcBef>
              <a:spcAft>
                <a:spcPts val="0"/>
              </a:spcAft>
              <a:buClr>
                <a:schemeClr val="dk1"/>
              </a:buClr>
              <a:buSzPts val="1800"/>
              <a:buChar char="■"/>
              <a:defRPr/>
            </a:lvl3pPr>
            <a:lvl4pPr indent="-342900" lvl="3" marL="1828800" algn="l">
              <a:lnSpc>
                <a:spcPct val="90000"/>
              </a:lnSpc>
              <a:spcBef>
                <a:spcPts val="1600"/>
              </a:spcBef>
              <a:spcAft>
                <a:spcPts val="0"/>
              </a:spcAft>
              <a:buClr>
                <a:schemeClr val="dk1"/>
              </a:buClr>
              <a:buSzPts val="1800"/>
              <a:buChar char="●"/>
              <a:defRPr/>
            </a:lvl4pPr>
            <a:lvl5pPr indent="-342900" lvl="4" marL="2286000" algn="l">
              <a:lnSpc>
                <a:spcPct val="90000"/>
              </a:lnSpc>
              <a:spcBef>
                <a:spcPts val="1600"/>
              </a:spcBef>
              <a:spcAft>
                <a:spcPts val="0"/>
              </a:spcAft>
              <a:buClr>
                <a:schemeClr val="dk1"/>
              </a:buClr>
              <a:buSzPts val="1800"/>
              <a:buChar char="○"/>
              <a:defRPr/>
            </a:lvl5pPr>
            <a:lvl6pPr indent="-342900" lvl="5" marL="2743200" algn="l">
              <a:lnSpc>
                <a:spcPct val="90000"/>
              </a:lnSpc>
              <a:spcBef>
                <a:spcPts val="1600"/>
              </a:spcBef>
              <a:spcAft>
                <a:spcPts val="0"/>
              </a:spcAft>
              <a:buClr>
                <a:schemeClr val="dk1"/>
              </a:buClr>
              <a:buSzPts val="1800"/>
              <a:buChar char="■"/>
              <a:defRPr/>
            </a:lvl6pPr>
            <a:lvl7pPr indent="-342900" lvl="6" marL="3200400" algn="l">
              <a:lnSpc>
                <a:spcPct val="90000"/>
              </a:lnSpc>
              <a:spcBef>
                <a:spcPts val="1600"/>
              </a:spcBef>
              <a:spcAft>
                <a:spcPts val="0"/>
              </a:spcAft>
              <a:buClr>
                <a:schemeClr val="dk1"/>
              </a:buClr>
              <a:buSzPts val="1800"/>
              <a:buChar char="●"/>
              <a:defRPr/>
            </a:lvl7pPr>
            <a:lvl8pPr indent="-342900" lvl="7" marL="3657600" algn="l">
              <a:lnSpc>
                <a:spcPct val="90000"/>
              </a:lnSpc>
              <a:spcBef>
                <a:spcPts val="1600"/>
              </a:spcBef>
              <a:spcAft>
                <a:spcPts val="0"/>
              </a:spcAft>
              <a:buClr>
                <a:schemeClr val="dk1"/>
              </a:buClr>
              <a:buSzPts val="1800"/>
              <a:buChar char="○"/>
              <a:defRPr/>
            </a:lvl8pPr>
            <a:lvl9pPr indent="-342900" lvl="8" marL="4114800" algn="l">
              <a:lnSpc>
                <a:spcPct val="90000"/>
              </a:lnSpc>
              <a:spcBef>
                <a:spcPts val="1600"/>
              </a:spcBef>
              <a:spcAft>
                <a:spcPts val="1600"/>
              </a:spcAft>
              <a:buClr>
                <a:schemeClr val="dk1"/>
              </a:buClr>
              <a:buSzPts val="1800"/>
              <a:buChar char="■"/>
              <a:defRPr/>
            </a:lvl9pPr>
          </a:lstStyle>
          <a:p/>
        </p:txBody>
      </p:sp>
      <p:sp>
        <p:nvSpPr>
          <p:cNvPr id="58" name="Google Shape;58;p1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1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1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rm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895000" y="2855000"/>
            <a:ext cx="10469700" cy="1148100"/>
          </a:xfrm>
          <a:prstGeom prst="rect">
            <a:avLst/>
          </a:prstGeom>
        </p:spPr>
        <p:txBody>
          <a:bodyPr anchorCtr="0" anchor="ctr" bIns="121900" lIns="121900" spcFirstLastPara="1" rIns="121900" wrap="square" tIns="12190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9" name="Google Shape;19;p3"/>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2" name="Google Shape;22;p4"/>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lvl1pPr indent="-381000" lvl="0" marL="457200">
              <a:spcBef>
                <a:spcPts val="0"/>
              </a:spcBef>
              <a:spcAft>
                <a:spcPts val="0"/>
              </a:spcAft>
              <a:buSzPts val="2400"/>
              <a:buChar char="●"/>
              <a:defRPr/>
            </a:lvl1pPr>
            <a:lvl2pPr indent="-349250" lvl="1" marL="914400">
              <a:spcBef>
                <a:spcPts val="0"/>
              </a:spcBef>
              <a:spcAft>
                <a:spcPts val="0"/>
              </a:spcAft>
              <a:buSzPts val="1900"/>
              <a:buChar char="○"/>
              <a:defRPr/>
            </a:lvl2pPr>
            <a:lvl3pPr indent="-349250" lvl="2" marL="1371600">
              <a:spcBef>
                <a:spcPts val="0"/>
              </a:spcBef>
              <a:spcAft>
                <a:spcPts val="0"/>
              </a:spcAft>
              <a:buSzPts val="1900"/>
              <a:buChar char="■"/>
              <a:defRPr/>
            </a:lvl3pPr>
            <a:lvl4pPr indent="-349250" lvl="3" marL="1828800">
              <a:spcBef>
                <a:spcPts val="0"/>
              </a:spcBef>
              <a:spcAft>
                <a:spcPts val="0"/>
              </a:spcAft>
              <a:buSzPts val="1900"/>
              <a:buChar char="●"/>
              <a:defRPr/>
            </a:lvl4pPr>
            <a:lvl5pPr indent="-349250" lvl="4" marL="2286000">
              <a:spcBef>
                <a:spcPts val="0"/>
              </a:spcBef>
              <a:spcAft>
                <a:spcPts val="0"/>
              </a:spcAft>
              <a:buSzPts val="1900"/>
              <a:buChar char="○"/>
              <a:defRPr/>
            </a:lvl5pPr>
            <a:lvl6pPr indent="-349250" lvl="5" marL="2743200">
              <a:spcBef>
                <a:spcPts val="0"/>
              </a:spcBef>
              <a:spcAft>
                <a:spcPts val="0"/>
              </a:spcAft>
              <a:buSzPts val="1900"/>
              <a:buChar char="■"/>
              <a:defRPr/>
            </a:lvl6pPr>
            <a:lvl7pPr indent="-349250" lvl="6" marL="3200400">
              <a:spcBef>
                <a:spcPts val="0"/>
              </a:spcBef>
              <a:spcAft>
                <a:spcPts val="0"/>
              </a:spcAft>
              <a:buSzPts val="1900"/>
              <a:buChar char="●"/>
              <a:defRPr/>
            </a:lvl7pPr>
            <a:lvl8pPr indent="-349250" lvl="7" marL="3657600">
              <a:spcBef>
                <a:spcPts val="0"/>
              </a:spcBef>
              <a:spcAft>
                <a:spcPts val="0"/>
              </a:spcAft>
              <a:buSzPts val="1900"/>
              <a:buChar char="○"/>
              <a:defRPr/>
            </a:lvl8pPr>
            <a:lvl9pPr indent="-349250" lvl="8" marL="4114800">
              <a:spcBef>
                <a:spcPts val="0"/>
              </a:spcBef>
              <a:spcAft>
                <a:spcPts val="0"/>
              </a:spcAft>
              <a:buSzPts val="1900"/>
              <a:buChar char="■"/>
              <a:defRPr/>
            </a:lvl9pPr>
          </a:lstStyle>
          <a:p/>
        </p:txBody>
      </p:sp>
      <p:sp>
        <p:nvSpPr>
          <p:cNvPr id="23" name="Google Shape;23;p4"/>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26" name="Google Shape;26;p5"/>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27" name="Google Shape;27;p5"/>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lvl1pPr indent="-349250" lvl="0" marL="457200">
              <a:spcBef>
                <a:spcPts val="0"/>
              </a:spcBef>
              <a:spcAft>
                <a:spcPts val="0"/>
              </a:spcAft>
              <a:buSzPts val="1900"/>
              <a:buChar char="●"/>
              <a:defRPr sz="19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28" name="Google Shape;28;p5"/>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415600" y="593367"/>
            <a:ext cx="11360700" cy="763500"/>
          </a:xfrm>
          <a:prstGeom prst="rect">
            <a:avLst/>
          </a:prstGeom>
        </p:spPr>
        <p:txBody>
          <a:bodyPr anchorCtr="0" anchor="t" bIns="121900" lIns="121900" spcFirstLastPara="1" rIns="121900" wrap="square" tIns="121900">
            <a:normAutofit/>
          </a:bodyPr>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p:txBody>
      </p:sp>
      <p:sp>
        <p:nvSpPr>
          <p:cNvPr id="31" name="Google Shape;31;p6"/>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34" name="Google Shape;34;p7"/>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a:bodyPr>
          <a:lstStyle>
            <a:lvl1pPr indent="-330200" lvl="0" marL="457200">
              <a:spcBef>
                <a:spcPts val="0"/>
              </a:spcBef>
              <a:spcAft>
                <a:spcPts val="0"/>
              </a:spcAft>
              <a:buSzPts val="1600"/>
              <a:buChar char="●"/>
              <a:defRPr sz="1600"/>
            </a:lvl1pPr>
            <a:lvl2pPr indent="-330200" lvl="1" marL="914400">
              <a:spcBef>
                <a:spcPts val="0"/>
              </a:spcBef>
              <a:spcAft>
                <a:spcPts val="0"/>
              </a:spcAft>
              <a:buSzPts val="1600"/>
              <a:buChar char="○"/>
              <a:defRPr sz="1600"/>
            </a:lvl2pPr>
            <a:lvl3pPr indent="-330200" lvl="2" marL="1371600">
              <a:spcBef>
                <a:spcPts val="0"/>
              </a:spcBef>
              <a:spcAft>
                <a:spcPts val="0"/>
              </a:spcAft>
              <a:buSzPts val="1600"/>
              <a:buChar char="■"/>
              <a:defRPr sz="1600"/>
            </a:lvl3pPr>
            <a:lvl4pPr indent="-330200" lvl="3" marL="1828800">
              <a:spcBef>
                <a:spcPts val="0"/>
              </a:spcBef>
              <a:spcAft>
                <a:spcPts val="0"/>
              </a:spcAft>
              <a:buSzPts val="1600"/>
              <a:buChar char="●"/>
              <a:defRPr sz="1600"/>
            </a:lvl4pPr>
            <a:lvl5pPr indent="-330200" lvl="4" marL="2286000">
              <a:spcBef>
                <a:spcPts val="0"/>
              </a:spcBef>
              <a:spcAft>
                <a:spcPts val="0"/>
              </a:spcAft>
              <a:buSzPts val="1600"/>
              <a:buChar char="○"/>
              <a:defRPr sz="1600"/>
            </a:lvl5pPr>
            <a:lvl6pPr indent="-330200" lvl="5" marL="2743200">
              <a:spcBef>
                <a:spcPts val="0"/>
              </a:spcBef>
              <a:spcAft>
                <a:spcPts val="0"/>
              </a:spcAft>
              <a:buSzPts val="1600"/>
              <a:buChar char="■"/>
              <a:defRPr sz="1600"/>
            </a:lvl6pPr>
            <a:lvl7pPr indent="-330200" lvl="6" marL="3200400">
              <a:spcBef>
                <a:spcPts val="0"/>
              </a:spcBef>
              <a:spcAft>
                <a:spcPts val="0"/>
              </a:spcAft>
              <a:buSzPts val="1600"/>
              <a:buChar char="●"/>
              <a:defRPr sz="1600"/>
            </a:lvl7pPr>
            <a:lvl8pPr indent="-330200" lvl="7" marL="3657600">
              <a:spcBef>
                <a:spcPts val="0"/>
              </a:spcBef>
              <a:spcAft>
                <a:spcPts val="0"/>
              </a:spcAft>
              <a:buSzPts val="1600"/>
              <a:buChar char="○"/>
              <a:defRPr sz="1600"/>
            </a:lvl8pPr>
            <a:lvl9pPr indent="-330200" lvl="8" marL="4114800">
              <a:spcBef>
                <a:spcPts val="0"/>
              </a:spcBef>
              <a:spcAft>
                <a:spcPts val="0"/>
              </a:spcAft>
              <a:buSzPts val="1600"/>
              <a:buChar char="■"/>
              <a:defRPr sz="1600"/>
            </a:lvl9pPr>
          </a:lstStyle>
          <a:p/>
        </p:txBody>
      </p:sp>
      <p:sp>
        <p:nvSpPr>
          <p:cNvPr id="35" name="Google Shape;35;p7"/>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653667" y="701800"/>
            <a:ext cx="8302800" cy="5454300"/>
          </a:xfrm>
          <a:prstGeom prst="rect">
            <a:avLst/>
          </a:prstGeom>
        </p:spPr>
        <p:txBody>
          <a:bodyPr anchorCtr="0" anchor="ctr" bIns="121900" lIns="121900" spcFirstLastPara="1" rIns="121900" wrap="square" tIns="121900">
            <a:normAutofit/>
          </a:bodyPr>
          <a:lstStyle>
            <a:lvl1pPr lvl="0">
              <a:spcBef>
                <a:spcPts val="0"/>
              </a:spcBef>
              <a:spcAft>
                <a:spcPts val="0"/>
              </a:spcAft>
              <a:buClr>
                <a:schemeClr val="lt1"/>
              </a:buClr>
              <a:buSzPts val="6400"/>
              <a:buNone/>
              <a:defRPr sz="6400">
                <a:solidFill>
                  <a:schemeClr val="lt1"/>
                </a:solidFill>
              </a:defRPr>
            </a:lvl1pPr>
            <a:lvl2pPr lvl="1">
              <a:spcBef>
                <a:spcPts val="0"/>
              </a:spcBef>
              <a:spcAft>
                <a:spcPts val="0"/>
              </a:spcAft>
              <a:buClr>
                <a:schemeClr val="lt1"/>
              </a:buClr>
              <a:buSzPts val="6400"/>
              <a:buNone/>
              <a:defRPr sz="6400">
                <a:solidFill>
                  <a:schemeClr val="lt1"/>
                </a:solidFill>
              </a:defRPr>
            </a:lvl2pPr>
            <a:lvl3pPr lvl="2">
              <a:spcBef>
                <a:spcPts val="0"/>
              </a:spcBef>
              <a:spcAft>
                <a:spcPts val="0"/>
              </a:spcAft>
              <a:buClr>
                <a:schemeClr val="lt1"/>
              </a:buClr>
              <a:buSzPts val="6400"/>
              <a:buNone/>
              <a:defRPr sz="6400">
                <a:solidFill>
                  <a:schemeClr val="lt1"/>
                </a:solidFill>
              </a:defRPr>
            </a:lvl3pPr>
            <a:lvl4pPr lvl="3">
              <a:spcBef>
                <a:spcPts val="0"/>
              </a:spcBef>
              <a:spcAft>
                <a:spcPts val="0"/>
              </a:spcAft>
              <a:buClr>
                <a:schemeClr val="lt1"/>
              </a:buClr>
              <a:buSzPts val="6400"/>
              <a:buNone/>
              <a:defRPr sz="6400">
                <a:solidFill>
                  <a:schemeClr val="lt1"/>
                </a:solidFill>
              </a:defRPr>
            </a:lvl4pPr>
            <a:lvl5pPr lvl="4">
              <a:spcBef>
                <a:spcPts val="0"/>
              </a:spcBef>
              <a:spcAft>
                <a:spcPts val="0"/>
              </a:spcAft>
              <a:buClr>
                <a:schemeClr val="lt1"/>
              </a:buClr>
              <a:buSzPts val="6400"/>
              <a:buNone/>
              <a:defRPr sz="6400">
                <a:solidFill>
                  <a:schemeClr val="lt1"/>
                </a:solidFill>
              </a:defRPr>
            </a:lvl5pPr>
            <a:lvl6pPr lvl="5">
              <a:spcBef>
                <a:spcPts val="0"/>
              </a:spcBef>
              <a:spcAft>
                <a:spcPts val="0"/>
              </a:spcAft>
              <a:buClr>
                <a:schemeClr val="lt1"/>
              </a:buClr>
              <a:buSzPts val="6400"/>
              <a:buNone/>
              <a:defRPr sz="6400">
                <a:solidFill>
                  <a:schemeClr val="lt1"/>
                </a:solidFill>
              </a:defRPr>
            </a:lvl6pPr>
            <a:lvl7pPr lvl="6">
              <a:spcBef>
                <a:spcPts val="0"/>
              </a:spcBef>
              <a:spcAft>
                <a:spcPts val="0"/>
              </a:spcAft>
              <a:buClr>
                <a:schemeClr val="lt1"/>
              </a:buClr>
              <a:buSzPts val="6400"/>
              <a:buNone/>
              <a:defRPr sz="6400">
                <a:solidFill>
                  <a:schemeClr val="lt1"/>
                </a:solidFill>
              </a:defRPr>
            </a:lvl7pPr>
            <a:lvl8pPr lvl="7">
              <a:spcBef>
                <a:spcPts val="0"/>
              </a:spcBef>
              <a:spcAft>
                <a:spcPts val="0"/>
              </a:spcAft>
              <a:buClr>
                <a:schemeClr val="lt1"/>
              </a:buClr>
              <a:buSzPts val="6400"/>
              <a:buNone/>
              <a:defRPr sz="6400">
                <a:solidFill>
                  <a:schemeClr val="lt1"/>
                </a:solidFill>
              </a:defRPr>
            </a:lvl8pPr>
            <a:lvl9pPr lvl="8">
              <a:spcBef>
                <a:spcPts val="0"/>
              </a:spcBef>
              <a:spcAft>
                <a:spcPts val="0"/>
              </a:spcAft>
              <a:buClr>
                <a:schemeClr val="lt1"/>
              </a:buClr>
              <a:buSzPts val="6400"/>
              <a:buNone/>
              <a:defRPr sz="6400">
                <a:solidFill>
                  <a:schemeClr val="lt1"/>
                </a:solidFill>
              </a:defRPr>
            </a:lvl9pPr>
          </a:lstStyle>
          <a:p/>
        </p:txBody>
      </p:sp>
      <p:sp>
        <p:nvSpPr>
          <p:cNvPr id="38" name="Google Shape;38;p8"/>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6096000" y="0"/>
            <a:ext cx="6096000" cy="6858000"/>
          </a:xfrm>
          <a:prstGeom prst="rect">
            <a:avLst/>
          </a:prstGeom>
          <a:solidFill>
            <a:schemeClr val="dk1"/>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a:p>
        </p:txBody>
      </p:sp>
      <p:cxnSp>
        <p:nvCxnSpPr>
          <p:cNvPr id="41" name="Google Shape;41;p9"/>
          <p:cNvCxnSpPr/>
          <p:nvPr/>
        </p:nvCxnSpPr>
        <p:spPr>
          <a:xfrm>
            <a:off x="6706233" y="5994000"/>
            <a:ext cx="624300" cy="0"/>
          </a:xfrm>
          <a:prstGeom prst="straightConnector1">
            <a:avLst/>
          </a:prstGeom>
          <a:noFill/>
          <a:ln cap="flat" cmpd="sng" w="25400">
            <a:solidFill>
              <a:schemeClr val="lt1"/>
            </a:solidFill>
            <a:prstDash val="solid"/>
            <a:round/>
            <a:headEnd len="sm" w="sm" type="none"/>
            <a:tailEnd len="sm" w="sm" type="none"/>
          </a:ln>
        </p:spPr>
      </p:cxnSp>
      <p:sp>
        <p:nvSpPr>
          <p:cNvPr id="42" name="Google Shape;42;p9"/>
          <p:cNvSpPr txBox="1"/>
          <p:nvPr>
            <p:ph type="title"/>
          </p:nvPr>
        </p:nvSpPr>
        <p:spPr>
          <a:xfrm>
            <a:off x="354000" y="1441867"/>
            <a:ext cx="5393700" cy="2280300"/>
          </a:xfrm>
          <a:prstGeom prst="rect">
            <a:avLst/>
          </a:prstGeom>
        </p:spPr>
        <p:txBody>
          <a:bodyPr anchorCtr="0" anchor="b" bIns="121900" lIns="121900" spcFirstLastPara="1" rIns="121900" wrap="square" tIns="121900">
            <a:norm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p:txBody>
      </p:sp>
      <p:sp>
        <p:nvSpPr>
          <p:cNvPr id="43" name="Google Shape;43;p9"/>
          <p:cNvSpPr txBox="1"/>
          <p:nvPr>
            <p:ph idx="1" type="subTitle"/>
          </p:nvPr>
        </p:nvSpPr>
        <p:spPr>
          <a:xfrm>
            <a:off x="354000" y="3793601"/>
            <a:ext cx="5393700" cy="1794000"/>
          </a:xfrm>
          <a:prstGeom prst="rect">
            <a:avLst/>
          </a:prstGeom>
        </p:spPr>
        <p:txBody>
          <a:bodyPr anchorCtr="0" anchor="t" bIns="121900" lIns="121900" spcFirstLastPara="1" rIns="121900" wrap="square" tIns="121900">
            <a:normAutofit/>
          </a:bodyPr>
          <a:lstStyle>
            <a:lvl1pPr lvl="0" algn="ctr">
              <a:lnSpc>
                <a:spcPct val="100000"/>
              </a:lnSpc>
              <a:spcBef>
                <a:spcPts val="0"/>
              </a:spcBef>
              <a:spcAft>
                <a:spcPts val="0"/>
              </a:spcAft>
              <a:buClr>
                <a:schemeClr val="dk1"/>
              </a:buClr>
              <a:buSzPts val="2800"/>
              <a:buNone/>
              <a:defRPr sz="2800">
                <a:solidFill>
                  <a:schemeClr val="dk1"/>
                </a:solidFill>
              </a:defRPr>
            </a:lvl1pPr>
            <a:lvl2pPr lvl="1" algn="ctr">
              <a:lnSpc>
                <a:spcPct val="100000"/>
              </a:lnSpc>
              <a:spcBef>
                <a:spcPts val="0"/>
              </a:spcBef>
              <a:spcAft>
                <a:spcPts val="0"/>
              </a:spcAft>
              <a:buClr>
                <a:schemeClr val="dk1"/>
              </a:buClr>
              <a:buSzPts val="2800"/>
              <a:buNone/>
              <a:defRPr sz="2800">
                <a:solidFill>
                  <a:schemeClr val="dk1"/>
                </a:solidFill>
              </a:defRPr>
            </a:lvl2pPr>
            <a:lvl3pPr lvl="2" algn="ctr">
              <a:lnSpc>
                <a:spcPct val="100000"/>
              </a:lnSpc>
              <a:spcBef>
                <a:spcPts val="0"/>
              </a:spcBef>
              <a:spcAft>
                <a:spcPts val="0"/>
              </a:spcAft>
              <a:buClr>
                <a:schemeClr val="dk1"/>
              </a:buClr>
              <a:buSzPts val="2800"/>
              <a:buNone/>
              <a:defRPr sz="2800">
                <a:solidFill>
                  <a:schemeClr val="dk1"/>
                </a:solidFill>
              </a:defRPr>
            </a:lvl3pPr>
            <a:lvl4pPr lvl="3" algn="ctr">
              <a:lnSpc>
                <a:spcPct val="100000"/>
              </a:lnSpc>
              <a:spcBef>
                <a:spcPts val="0"/>
              </a:spcBef>
              <a:spcAft>
                <a:spcPts val="0"/>
              </a:spcAft>
              <a:buClr>
                <a:schemeClr val="dk1"/>
              </a:buClr>
              <a:buSzPts val="2800"/>
              <a:buNone/>
              <a:defRPr sz="2800">
                <a:solidFill>
                  <a:schemeClr val="dk1"/>
                </a:solidFill>
              </a:defRPr>
            </a:lvl4pPr>
            <a:lvl5pPr lvl="4" algn="ctr">
              <a:lnSpc>
                <a:spcPct val="100000"/>
              </a:lnSpc>
              <a:spcBef>
                <a:spcPts val="0"/>
              </a:spcBef>
              <a:spcAft>
                <a:spcPts val="0"/>
              </a:spcAft>
              <a:buClr>
                <a:schemeClr val="dk1"/>
              </a:buClr>
              <a:buSzPts val="2800"/>
              <a:buNone/>
              <a:defRPr sz="2800">
                <a:solidFill>
                  <a:schemeClr val="dk1"/>
                </a:solidFill>
              </a:defRPr>
            </a:lvl5pPr>
            <a:lvl6pPr lvl="5" algn="ctr">
              <a:lnSpc>
                <a:spcPct val="100000"/>
              </a:lnSpc>
              <a:spcBef>
                <a:spcPts val="0"/>
              </a:spcBef>
              <a:spcAft>
                <a:spcPts val="0"/>
              </a:spcAft>
              <a:buClr>
                <a:schemeClr val="dk1"/>
              </a:buClr>
              <a:buSzPts val="2800"/>
              <a:buNone/>
              <a:defRPr sz="2800">
                <a:solidFill>
                  <a:schemeClr val="dk1"/>
                </a:solidFill>
              </a:defRPr>
            </a:lvl6pPr>
            <a:lvl7pPr lvl="6" algn="ctr">
              <a:lnSpc>
                <a:spcPct val="100000"/>
              </a:lnSpc>
              <a:spcBef>
                <a:spcPts val="0"/>
              </a:spcBef>
              <a:spcAft>
                <a:spcPts val="0"/>
              </a:spcAft>
              <a:buClr>
                <a:schemeClr val="dk1"/>
              </a:buClr>
              <a:buSzPts val="2800"/>
              <a:buNone/>
              <a:defRPr sz="2800">
                <a:solidFill>
                  <a:schemeClr val="dk1"/>
                </a:solidFill>
              </a:defRPr>
            </a:lvl7pPr>
            <a:lvl8pPr lvl="7" algn="ctr">
              <a:lnSpc>
                <a:spcPct val="100000"/>
              </a:lnSpc>
              <a:spcBef>
                <a:spcPts val="0"/>
              </a:spcBef>
              <a:spcAft>
                <a:spcPts val="0"/>
              </a:spcAft>
              <a:buClr>
                <a:schemeClr val="dk1"/>
              </a:buClr>
              <a:buSzPts val="2800"/>
              <a:buNone/>
              <a:defRPr sz="2800">
                <a:solidFill>
                  <a:schemeClr val="dk1"/>
                </a:solidFill>
              </a:defRPr>
            </a:lvl8pPr>
            <a:lvl9pPr lvl="8" algn="ctr">
              <a:lnSpc>
                <a:spcPct val="100000"/>
              </a:lnSpc>
              <a:spcBef>
                <a:spcPts val="0"/>
              </a:spcBef>
              <a:spcAft>
                <a:spcPts val="0"/>
              </a:spcAft>
              <a:buClr>
                <a:schemeClr val="dk1"/>
              </a:buClr>
              <a:buSzPts val="2800"/>
              <a:buNone/>
              <a:defRPr sz="2800">
                <a:solidFill>
                  <a:schemeClr val="dk1"/>
                </a:solidFill>
              </a:defRPr>
            </a:lvl9pPr>
          </a:lstStyle>
          <a:p/>
        </p:txBody>
      </p:sp>
      <p:sp>
        <p:nvSpPr>
          <p:cNvPr id="44" name="Google Shape;44;p9"/>
          <p:cNvSpPr txBox="1"/>
          <p:nvPr>
            <p:ph idx="2" type="body"/>
          </p:nvPr>
        </p:nvSpPr>
        <p:spPr>
          <a:xfrm>
            <a:off x="6586000" y="965600"/>
            <a:ext cx="5115900" cy="4926900"/>
          </a:xfrm>
          <a:prstGeom prst="rect">
            <a:avLst/>
          </a:prstGeom>
        </p:spPr>
        <p:txBody>
          <a:bodyPr anchorCtr="0" anchor="ctr" bIns="121900" lIns="121900" spcFirstLastPara="1" rIns="121900" wrap="square" tIns="121900">
            <a:normAutofit/>
          </a:bodyPr>
          <a:lstStyle>
            <a:lvl1pPr indent="-381000" lvl="0" marL="457200">
              <a:spcBef>
                <a:spcPts val="0"/>
              </a:spcBef>
              <a:spcAft>
                <a:spcPts val="0"/>
              </a:spcAft>
              <a:buClr>
                <a:schemeClr val="lt1"/>
              </a:buClr>
              <a:buSzPts val="2400"/>
              <a:buChar char="●"/>
              <a:defRPr>
                <a:solidFill>
                  <a:schemeClr val="lt1"/>
                </a:solidFill>
              </a:defRPr>
            </a:lvl1pPr>
            <a:lvl2pPr indent="-349250" lvl="1" marL="914400">
              <a:spcBef>
                <a:spcPts val="0"/>
              </a:spcBef>
              <a:spcAft>
                <a:spcPts val="0"/>
              </a:spcAft>
              <a:buClr>
                <a:schemeClr val="lt1"/>
              </a:buClr>
              <a:buSzPts val="1900"/>
              <a:buChar char="○"/>
              <a:defRPr>
                <a:solidFill>
                  <a:schemeClr val="lt1"/>
                </a:solidFill>
              </a:defRPr>
            </a:lvl2pPr>
            <a:lvl3pPr indent="-349250" lvl="2" marL="1371600">
              <a:spcBef>
                <a:spcPts val="0"/>
              </a:spcBef>
              <a:spcAft>
                <a:spcPts val="0"/>
              </a:spcAft>
              <a:buClr>
                <a:schemeClr val="lt1"/>
              </a:buClr>
              <a:buSzPts val="1900"/>
              <a:buChar char="■"/>
              <a:defRPr>
                <a:solidFill>
                  <a:schemeClr val="lt1"/>
                </a:solidFill>
              </a:defRPr>
            </a:lvl3pPr>
            <a:lvl4pPr indent="-349250" lvl="3" marL="1828800">
              <a:spcBef>
                <a:spcPts val="0"/>
              </a:spcBef>
              <a:spcAft>
                <a:spcPts val="0"/>
              </a:spcAft>
              <a:buClr>
                <a:schemeClr val="lt1"/>
              </a:buClr>
              <a:buSzPts val="1900"/>
              <a:buChar char="●"/>
              <a:defRPr>
                <a:solidFill>
                  <a:schemeClr val="lt1"/>
                </a:solidFill>
              </a:defRPr>
            </a:lvl4pPr>
            <a:lvl5pPr indent="-349250" lvl="4" marL="2286000">
              <a:spcBef>
                <a:spcPts val="0"/>
              </a:spcBef>
              <a:spcAft>
                <a:spcPts val="0"/>
              </a:spcAft>
              <a:buClr>
                <a:schemeClr val="lt1"/>
              </a:buClr>
              <a:buSzPts val="1900"/>
              <a:buChar char="○"/>
              <a:defRPr>
                <a:solidFill>
                  <a:schemeClr val="lt1"/>
                </a:solidFill>
              </a:defRPr>
            </a:lvl5pPr>
            <a:lvl6pPr indent="-349250" lvl="5" marL="2743200">
              <a:spcBef>
                <a:spcPts val="0"/>
              </a:spcBef>
              <a:spcAft>
                <a:spcPts val="0"/>
              </a:spcAft>
              <a:buClr>
                <a:schemeClr val="lt1"/>
              </a:buClr>
              <a:buSzPts val="1900"/>
              <a:buChar char="■"/>
              <a:defRPr>
                <a:solidFill>
                  <a:schemeClr val="lt1"/>
                </a:solidFill>
              </a:defRPr>
            </a:lvl6pPr>
            <a:lvl7pPr indent="-349250" lvl="6" marL="3200400">
              <a:spcBef>
                <a:spcPts val="0"/>
              </a:spcBef>
              <a:spcAft>
                <a:spcPts val="0"/>
              </a:spcAft>
              <a:buClr>
                <a:schemeClr val="lt1"/>
              </a:buClr>
              <a:buSzPts val="1900"/>
              <a:buChar char="●"/>
              <a:defRPr>
                <a:solidFill>
                  <a:schemeClr val="lt1"/>
                </a:solidFill>
              </a:defRPr>
            </a:lvl7pPr>
            <a:lvl8pPr indent="-349250" lvl="7" marL="3657600">
              <a:spcBef>
                <a:spcPts val="0"/>
              </a:spcBef>
              <a:spcAft>
                <a:spcPts val="0"/>
              </a:spcAft>
              <a:buClr>
                <a:schemeClr val="lt1"/>
              </a:buClr>
              <a:buSzPts val="1900"/>
              <a:buChar char="○"/>
              <a:defRPr>
                <a:solidFill>
                  <a:schemeClr val="lt1"/>
                </a:solidFill>
              </a:defRPr>
            </a:lvl8pPr>
            <a:lvl9pPr indent="-349250" lvl="8" marL="4114800">
              <a:spcBef>
                <a:spcPts val="0"/>
              </a:spcBef>
              <a:spcAft>
                <a:spcPts val="0"/>
              </a:spcAft>
              <a:buClr>
                <a:schemeClr val="lt1"/>
              </a:buClr>
              <a:buSzPts val="1900"/>
              <a:buChar char="■"/>
              <a:defRPr>
                <a:solidFill>
                  <a:schemeClr val="lt1"/>
                </a:solidFill>
              </a:defRPr>
            </a:lvl9pPr>
          </a:lstStyle>
          <a:p/>
        </p:txBody>
      </p:sp>
      <p:sp>
        <p:nvSpPr>
          <p:cNvPr id="45" name="Google Shape;45;p9"/>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lvl1pPr indent="-228600" lvl="0" marL="457200">
              <a:lnSpc>
                <a:spcPct val="100000"/>
              </a:lnSpc>
              <a:spcBef>
                <a:spcPts val="0"/>
              </a:spcBef>
              <a:spcAft>
                <a:spcPts val="0"/>
              </a:spcAft>
              <a:buClr>
                <a:schemeClr val="dk1"/>
              </a:buClr>
              <a:buSzPts val="2800"/>
              <a:buFont typeface="Oswald"/>
              <a:buNone/>
              <a:defRPr sz="28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11320333" y="6241346"/>
            <a:ext cx="731700" cy="524700"/>
          </a:xfrm>
          <a:prstGeom prst="rect">
            <a:avLst/>
          </a:prstGeom>
        </p:spPr>
        <p:txBody>
          <a:bodyPr anchorCtr="0" anchor="ctr" bIns="121900" lIns="121900" spcFirstLastPara="1" rIns="121900" wrap="square" tIns="12190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rmAutofit/>
          </a:bodyPr>
          <a:lstStyle>
            <a:lvl1pPr lvl="0">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1pPr>
            <a:lvl2pPr lvl="1">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2pPr>
            <a:lvl3pPr lvl="2">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3pPr>
            <a:lvl4pPr lvl="3">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4pPr>
            <a:lvl5pPr lvl="4">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5pPr>
            <a:lvl6pPr lvl="5">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6pPr>
            <a:lvl7pPr lvl="6">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7pPr>
            <a:lvl8pPr lvl="7">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8pPr>
            <a:lvl9pPr lvl="8">
              <a:spcBef>
                <a:spcPts val="0"/>
              </a:spcBef>
              <a:spcAft>
                <a:spcPts val="0"/>
              </a:spcAft>
              <a:buClr>
                <a:schemeClr val="dk1"/>
              </a:buClr>
              <a:buSzPts val="4000"/>
              <a:buFont typeface="Oswald"/>
              <a:buNone/>
              <a:defRPr sz="4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rmAutofit/>
          </a:bodyPr>
          <a:lstStyle>
            <a:lvl1pPr indent="-381000" lvl="0" marL="457200">
              <a:lnSpc>
                <a:spcPct val="115000"/>
              </a:lnSpc>
              <a:spcBef>
                <a:spcPts val="0"/>
              </a:spcBef>
              <a:spcAft>
                <a:spcPts val="0"/>
              </a:spcAft>
              <a:buClr>
                <a:schemeClr val="accent3"/>
              </a:buClr>
              <a:buSzPts val="2400"/>
              <a:buFont typeface="Average"/>
              <a:buChar char="●"/>
              <a:defRPr sz="2400">
                <a:solidFill>
                  <a:schemeClr val="accent3"/>
                </a:solidFill>
                <a:latin typeface="Average"/>
                <a:ea typeface="Average"/>
                <a:cs typeface="Average"/>
                <a:sym typeface="Average"/>
              </a:defRPr>
            </a:lvl1pPr>
            <a:lvl2pPr indent="-349250" lvl="1" marL="914400">
              <a:lnSpc>
                <a:spcPct val="115000"/>
              </a:lnSpc>
              <a:spcBef>
                <a:spcPts val="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2pPr>
            <a:lvl3pPr indent="-349250" lvl="2" marL="1371600">
              <a:lnSpc>
                <a:spcPct val="115000"/>
              </a:lnSpc>
              <a:spcBef>
                <a:spcPts val="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3pPr>
            <a:lvl4pPr indent="-349250" lvl="3" marL="1828800">
              <a:lnSpc>
                <a:spcPct val="115000"/>
              </a:lnSpc>
              <a:spcBef>
                <a:spcPts val="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4pPr>
            <a:lvl5pPr indent="-349250" lvl="4" marL="2286000">
              <a:lnSpc>
                <a:spcPct val="115000"/>
              </a:lnSpc>
              <a:spcBef>
                <a:spcPts val="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5pPr>
            <a:lvl6pPr indent="-349250" lvl="5" marL="2743200">
              <a:lnSpc>
                <a:spcPct val="115000"/>
              </a:lnSpc>
              <a:spcBef>
                <a:spcPts val="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6pPr>
            <a:lvl7pPr indent="-349250" lvl="6" marL="3200400">
              <a:lnSpc>
                <a:spcPct val="115000"/>
              </a:lnSpc>
              <a:spcBef>
                <a:spcPts val="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7pPr>
            <a:lvl8pPr indent="-349250" lvl="7" marL="3657600">
              <a:lnSpc>
                <a:spcPct val="115000"/>
              </a:lnSpc>
              <a:spcBef>
                <a:spcPts val="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8pPr>
            <a:lvl9pPr indent="-349250" lvl="8" marL="4114800">
              <a:lnSpc>
                <a:spcPct val="115000"/>
              </a:lnSpc>
              <a:spcBef>
                <a:spcPts val="0"/>
              </a:spcBef>
              <a:spcAft>
                <a:spcPts val="0"/>
              </a:spcAft>
              <a:buClr>
                <a:schemeClr val="accent3"/>
              </a:buClr>
              <a:buSzPts val="1900"/>
              <a:buFont typeface="Average"/>
              <a:buChar char="■"/>
              <a:defRPr sz="1900">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11320333" y="6241346"/>
            <a:ext cx="731700" cy="524700"/>
          </a:xfrm>
          <a:prstGeom prst="rect">
            <a:avLst/>
          </a:prstGeom>
          <a:noFill/>
          <a:ln>
            <a:noFill/>
          </a:ln>
        </p:spPr>
        <p:txBody>
          <a:bodyPr anchorCtr="0" anchor="ctr" bIns="121900" lIns="121900" spcFirstLastPara="1" rIns="121900" wrap="square" tIns="121900">
            <a:normAutofit/>
          </a:bodyPr>
          <a:lstStyle>
            <a:lvl1pPr lvl="0" algn="r">
              <a:buNone/>
              <a:defRPr sz="1300">
                <a:solidFill>
                  <a:schemeClr val="accent3"/>
                </a:solidFill>
                <a:latin typeface="Average"/>
                <a:ea typeface="Average"/>
                <a:cs typeface="Average"/>
                <a:sym typeface="Average"/>
              </a:defRPr>
            </a:lvl1pPr>
            <a:lvl2pPr lvl="1" algn="r">
              <a:buNone/>
              <a:defRPr sz="1300">
                <a:solidFill>
                  <a:schemeClr val="accent3"/>
                </a:solidFill>
                <a:latin typeface="Average"/>
                <a:ea typeface="Average"/>
                <a:cs typeface="Average"/>
                <a:sym typeface="Average"/>
              </a:defRPr>
            </a:lvl2pPr>
            <a:lvl3pPr lvl="2" algn="r">
              <a:buNone/>
              <a:defRPr sz="1300">
                <a:solidFill>
                  <a:schemeClr val="accent3"/>
                </a:solidFill>
                <a:latin typeface="Average"/>
                <a:ea typeface="Average"/>
                <a:cs typeface="Average"/>
                <a:sym typeface="Average"/>
              </a:defRPr>
            </a:lvl3pPr>
            <a:lvl4pPr lvl="3" algn="r">
              <a:buNone/>
              <a:defRPr sz="1300">
                <a:solidFill>
                  <a:schemeClr val="accent3"/>
                </a:solidFill>
                <a:latin typeface="Average"/>
                <a:ea typeface="Average"/>
                <a:cs typeface="Average"/>
                <a:sym typeface="Average"/>
              </a:defRPr>
            </a:lvl4pPr>
            <a:lvl5pPr lvl="4" algn="r">
              <a:buNone/>
              <a:defRPr sz="1300">
                <a:solidFill>
                  <a:schemeClr val="accent3"/>
                </a:solidFill>
                <a:latin typeface="Average"/>
                <a:ea typeface="Average"/>
                <a:cs typeface="Average"/>
                <a:sym typeface="Average"/>
              </a:defRPr>
            </a:lvl5pPr>
            <a:lvl6pPr lvl="5" algn="r">
              <a:buNone/>
              <a:defRPr sz="1300">
                <a:solidFill>
                  <a:schemeClr val="accent3"/>
                </a:solidFill>
                <a:latin typeface="Average"/>
                <a:ea typeface="Average"/>
                <a:cs typeface="Average"/>
                <a:sym typeface="Average"/>
              </a:defRPr>
            </a:lvl6pPr>
            <a:lvl7pPr lvl="6" algn="r">
              <a:buNone/>
              <a:defRPr sz="1300">
                <a:solidFill>
                  <a:schemeClr val="accent3"/>
                </a:solidFill>
                <a:latin typeface="Average"/>
                <a:ea typeface="Average"/>
                <a:cs typeface="Average"/>
                <a:sym typeface="Average"/>
              </a:defRPr>
            </a:lvl7pPr>
            <a:lvl8pPr lvl="7" algn="r">
              <a:buNone/>
              <a:defRPr sz="1300">
                <a:solidFill>
                  <a:schemeClr val="accent3"/>
                </a:solidFill>
                <a:latin typeface="Average"/>
                <a:ea typeface="Average"/>
                <a:cs typeface="Average"/>
                <a:sym typeface="Average"/>
              </a:defRPr>
            </a:lvl8pPr>
            <a:lvl9pPr lvl="8" algn="r">
              <a:buNone/>
              <a:defRPr sz="13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5.png"/><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56.gif"/><Relationship Id="rId4" Type="http://schemas.openxmlformats.org/officeDocument/2006/relationships/image" Target="../media/image17.png"/><Relationship Id="rId5" Type="http://schemas.openxmlformats.org/officeDocument/2006/relationships/image" Target="../media/image3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21.png"/><Relationship Id="rId4" Type="http://schemas.openxmlformats.org/officeDocument/2006/relationships/image" Target="../media/image13.png"/><Relationship Id="rId5"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 Id="rId3" Type="http://schemas.openxmlformats.org/officeDocument/2006/relationships/image" Target="../media/image32.png"/><Relationship Id="rId4" Type="http://schemas.openxmlformats.org/officeDocument/2006/relationships/image" Target="../media/image4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 Id="rId3" Type="http://schemas.openxmlformats.org/officeDocument/2006/relationships/image" Target="../media/image2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6.xml"/><Relationship Id="rId3"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7.xml"/><Relationship Id="rId3"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8.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9.xml"/><Relationship Id="rId3" Type="http://schemas.openxmlformats.org/officeDocument/2006/relationships/image" Target="../media/image30.png"/><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3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1.xml"/><Relationship Id="rId3" Type="http://schemas.openxmlformats.org/officeDocument/2006/relationships/image" Target="../media/image23.png"/><Relationship Id="rId4" Type="http://schemas.openxmlformats.org/officeDocument/2006/relationships/image" Target="../media/image28.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 Id="rId3" Type="http://schemas.openxmlformats.org/officeDocument/2006/relationships/image" Target="../media/image36.png"/><Relationship Id="rId4" Type="http://schemas.openxmlformats.org/officeDocument/2006/relationships/image" Target="../media/image3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4.xml"/><Relationship Id="rId3" Type="http://schemas.openxmlformats.org/officeDocument/2006/relationships/image" Target="../media/image3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5.xml"/><Relationship Id="rId3" Type="http://schemas.openxmlformats.org/officeDocument/2006/relationships/image" Target="../media/image36.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 Id="rId3" Type="http://schemas.openxmlformats.org/officeDocument/2006/relationships/image" Target="../media/image37.png"/><Relationship Id="rId4" Type="http://schemas.openxmlformats.org/officeDocument/2006/relationships/image" Target="../media/image3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8.xml"/><Relationship Id="rId3" Type="http://schemas.openxmlformats.org/officeDocument/2006/relationships/image" Target="../media/image40.png"/><Relationship Id="rId4" Type="http://schemas.openxmlformats.org/officeDocument/2006/relationships/image" Target="../media/image48.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hyperlink" Target="https://www.rug.nl/ggdc/valuechain/long-run-wiod" TargetMode="External"/><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0.xml"/><Relationship Id="rId3" Type="http://schemas.openxmlformats.org/officeDocument/2006/relationships/image" Target="../media/image29.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2.xml"/><Relationship Id="rId3" Type="http://schemas.openxmlformats.org/officeDocument/2006/relationships/image" Target="../media/image41.png"/><Relationship Id="rId4" Type="http://schemas.openxmlformats.org/officeDocument/2006/relationships/image" Target="../media/image4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3.xml"/><Relationship Id="rId3" Type="http://schemas.openxmlformats.org/officeDocument/2006/relationships/image" Target="../media/image46.png"/><Relationship Id="rId4" Type="http://schemas.openxmlformats.org/officeDocument/2006/relationships/image" Target="../media/image42.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4.xml"/><Relationship Id="rId3" Type="http://schemas.openxmlformats.org/officeDocument/2006/relationships/image" Target="../media/image54.png"/><Relationship Id="rId4" Type="http://schemas.openxmlformats.org/officeDocument/2006/relationships/image" Target="../media/image55.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5.xml"/><Relationship Id="rId3" Type="http://schemas.openxmlformats.org/officeDocument/2006/relationships/image" Target="../media/image43.png"/><Relationship Id="rId4" Type="http://schemas.openxmlformats.org/officeDocument/2006/relationships/image" Target="../media/image4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 Id="rId3" Type="http://schemas.openxmlformats.org/officeDocument/2006/relationships/image" Target="../media/image47.png"/><Relationship Id="rId4" Type="http://schemas.openxmlformats.org/officeDocument/2006/relationships/image" Target="../media/image50.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7.xml"/><Relationship Id="rId3" Type="http://schemas.openxmlformats.org/officeDocument/2006/relationships/image" Target="../media/image52.png"/><Relationship Id="rId4" Type="http://schemas.openxmlformats.org/officeDocument/2006/relationships/image" Target="../media/image5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11.png"/><Relationship Id="rId5" Type="http://schemas.openxmlformats.org/officeDocument/2006/relationships/image" Target="../media/image2.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 Id="rId3" Type="http://schemas.openxmlformats.org/officeDocument/2006/relationships/image" Target="../media/image53.png"/></Relationships>
</file>

<file path=ppt/slides/_rels/slide52.xml.rels><?xml version="1.0" encoding="UTF-8" standalone="yes"?><Relationships xmlns="http://schemas.openxmlformats.org/package/2006/relationships"><Relationship Id="rId11" Type="http://schemas.openxmlformats.org/officeDocument/2006/relationships/hyperlink" Target="https://matplotlib.org/stable/api/font_manager_api.html" TargetMode="External"/><Relationship Id="rId10" Type="http://schemas.openxmlformats.org/officeDocument/2006/relationships/hyperlink" Target="https://seaborn.pydata.org/generated/seaborn.objects.Plot.label.html" TargetMode="External"/><Relationship Id="rId1" Type="http://schemas.openxmlformats.org/officeDocument/2006/relationships/slideLayout" Target="../slideLayouts/slideLayout12.xml"/><Relationship Id="rId2" Type="http://schemas.openxmlformats.org/officeDocument/2006/relationships/notesSlide" Target="../notesSlides/notesSlide52.xml"/><Relationship Id="rId3" Type="http://schemas.openxmlformats.org/officeDocument/2006/relationships/hyperlink" Target="https://www.rug.nl/ggdc/valuechain/long-run-wiod" TargetMode="External"/><Relationship Id="rId4" Type="http://schemas.openxmlformats.org/officeDocument/2006/relationships/hyperlink" Target="https://colab.research.google.com/notebooks/io.ipynb" TargetMode="External"/><Relationship Id="rId9" Type="http://schemas.openxmlformats.org/officeDocument/2006/relationships/hyperlink" Target="https://seaborn.pydata.org/tutorial/color_palettes.html" TargetMode="External"/><Relationship Id="rId5" Type="http://schemas.openxmlformats.org/officeDocument/2006/relationships/hyperlink" Target="https://www.math.umd.edu/~immortal/MATH401/book/ch_leontief.pdf" TargetMode="External"/><Relationship Id="rId6" Type="http://schemas.openxmlformats.org/officeDocument/2006/relationships/hyperlink" Target="https://pandas.pydata.org/docs/" TargetMode="External"/><Relationship Id="rId7" Type="http://schemas.openxmlformats.org/officeDocument/2006/relationships/hyperlink" Target="https://seaborn.pydata.org/generated/seaborn.heatmap.html" TargetMode="External"/><Relationship Id="rId8" Type="http://schemas.openxmlformats.org/officeDocument/2006/relationships/hyperlink" Target="https://seaborn.pydata.org/generated/seaborn.lineplot.html"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ctrTitle"/>
          </p:nvPr>
        </p:nvSpPr>
        <p:spPr>
          <a:xfrm>
            <a:off x="895000" y="1321073"/>
            <a:ext cx="10401900" cy="18687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4800"/>
              <a:buFont typeface="Calibri"/>
              <a:buNone/>
            </a:pPr>
            <a:r>
              <a:rPr lang="en-US" sz="5000"/>
              <a:t>CS 439 25F Project </a:t>
            </a:r>
            <a:endParaRPr sz="5000"/>
          </a:p>
          <a:p>
            <a:pPr indent="0" lvl="0" marL="0" rtl="0" algn="ctr">
              <a:lnSpc>
                <a:spcPct val="90000"/>
              </a:lnSpc>
              <a:spcBef>
                <a:spcPts val="0"/>
              </a:spcBef>
              <a:spcAft>
                <a:spcPts val="0"/>
              </a:spcAft>
              <a:buClr>
                <a:schemeClr val="dk1"/>
              </a:buClr>
              <a:buSzPts val="4800"/>
              <a:buFont typeface="Calibri"/>
              <a:buNone/>
            </a:pPr>
            <a:r>
              <a:rPr lang="en-US" sz="5000"/>
              <a:t>Economic Input-Output Model</a:t>
            </a:r>
            <a:endParaRPr sz="6600"/>
          </a:p>
        </p:txBody>
      </p:sp>
      <p:sp>
        <p:nvSpPr>
          <p:cNvPr id="66" name="Google Shape;66;p14"/>
          <p:cNvSpPr txBox="1"/>
          <p:nvPr>
            <p:ph idx="1" type="subTitle"/>
          </p:nvPr>
        </p:nvSpPr>
        <p:spPr>
          <a:xfrm>
            <a:off x="895000" y="4575003"/>
            <a:ext cx="10401900" cy="1520100"/>
          </a:xfrm>
          <a:prstGeom prst="rect">
            <a:avLst/>
          </a:prstGeom>
          <a:noFill/>
          <a:ln>
            <a:noFill/>
          </a:ln>
        </p:spPr>
        <p:txBody>
          <a:bodyPr anchorCtr="0" anchor="t" bIns="45700" lIns="91425" spcFirstLastPara="1" rIns="91425" wrap="square" tIns="45700">
            <a:normAutofit fontScale="25000" lnSpcReduction="20000"/>
          </a:bodyPr>
          <a:lstStyle/>
          <a:p>
            <a:pPr indent="0" lvl="0" marL="0" rtl="0" algn="ctr">
              <a:lnSpc>
                <a:spcPct val="90000"/>
              </a:lnSpc>
              <a:spcBef>
                <a:spcPts val="0"/>
              </a:spcBef>
              <a:spcAft>
                <a:spcPts val="0"/>
              </a:spcAft>
              <a:buClr>
                <a:schemeClr val="dk1"/>
              </a:buClr>
              <a:buSzPct val="29573"/>
              <a:buNone/>
            </a:pPr>
            <a:r>
              <a:rPr lang="en-US" sz="8115"/>
              <a:t>Group 23</a:t>
            </a:r>
            <a:endParaRPr sz="8115"/>
          </a:p>
          <a:p>
            <a:pPr indent="0" lvl="0" marL="0" rtl="0" algn="ctr">
              <a:lnSpc>
                <a:spcPct val="90000"/>
              </a:lnSpc>
              <a:spcBef>
                <a:spcPts val="1000"/>
              </a:spcBef>
              <a:spcAft>
                <a:spcPts val="0"/>
              </a:spcAft>
              <a:buClr>
                <a:schemeClr val="dk1"/>
              </a:buClr>
              <a:buSzPct val="29573"/>
              <a:buNone/>
            </a:pPr>
            <a:r>
              <a:rPr lang="en-US" sz="8115"/>
              <a:t>Ryan Vukicevic (rcv35)</a:t>
            </a:r>
            <a:endParaRPr sz="8115"/>
          </a:p>
          <a:p>
            <a:pPr indent="0" lvl="0" marL="0" rtl="0" algn="ctr">
              <a:lnSpc>
                <a:spcPct val="90000"/>
              </a:lnSpc>
              <a:spcBef>
                <a:spcPts val="1000"/>
              </a:spcBef>
              <a:spcAft>
                <a:spcPts val="0"/>
              </a:spcAft>
              <a:buClr>
                <a:schemeClr val="dk1"/>
              </a:buClr>
              <a:buSzPct val="29573"/>
              <a:buNone/>
            </a:pPr>
            <a:r>
              <a:rPr lang="en-US" sz="8115"/>
              <a:t>Lawrence Ho (lh811)</a:t>
            </a:r>
            <a:endParaRPr sz="8115"/>
          </a:p>
          <a:p>
            <a:pPr indent="0" lvl="0" marL="0" rtl="0" algn="ctr">
              <a:lnSpc>
                <a:spcPct val="90000"/>
              </a:lnSpc>
              <a:spcBef>
                <a:spcPts val="1000"/>
              </a:spcBef>
              <a:spcAft>
                <a:spcPts val="0"/>
              </a:spcAft>
              <a:buClr>
                <a:schemeClr val="dk1"/>
              </a:buClr>
              <a:buSzPct val="29573"/>
              <a:buNone/>
            </a:pPr>
            <a:r>
              <a:rPr lang="en-US" sz="8115"/>
              <a:t>Paolo Gervasoni (pg681)</a:t>
            </a:r>
            <a:endParaRPr sz="8115"/>
          </a:p>
          <a:p>
            <a:pPr indent="0" lvl="0" marL="0" rtl="0" algn="ctr">
              <a:lnSpc>
                <a:spcPct val="90000"/>
              </a:lnSpc>
              <a:spcBef>
                <a:spcPts val="1000"/>
              </a:spcBef>
              <a:spcAft>
                <a:spcPts val="0"/>
              </a:spcAft>
              <a:buClr>
                <a:schemeClr val="dk1"/>
              </a:buClr>
              <a:buSzPct val="85714"/>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Exploration Algorithms Used</a:t>
            </a:r>
            <a:endParaRPr/>
          </a:p>
        </p:txBody>
      </p:sp>
      <p:sp>
        <p:nvSpPr>
          <p:cNvPr id="130" name="Google Shape;130;p2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187960" lvl="0" marL="228600" marR="0" rtl="0" algn="just">
              <a:lnSpc>
                <a:spcPct val="115000"/>
              </a:lnSpc>
              <a:spcBef>
                <a:spcPts val="0"/>
              </a:spcBef>
              <a:spcAft>
                <a:spcPts val="0"/>
              </a:spcAft>
              <a:buSzPts val="1950"/>
              <a:buChar char="●"/>
            </a:pPr>
            <a:r>
              <a:rPr lang="en-US" sz="1950"/>
              <a:t>Matrix-based Input Output Analysis:</a:t>
            </a:r>
            <a:endParaRPr sz="1950"/>
          </a:p>
          <a:p>
            <a:pPr indent="-238125" lvl="1" marL="685800" marR="0" rtl="0" algn="just">
              <a:lnSpc>
                <a:spcPct val="115000"/>
              </a:lnSpc>
              <a:spcBef>
                <a:spcPts val="0"/>
              </a:spcBef>
              <a:spcAft>
                <a:spcPts val="0"/>
              </a:spcAft>
              <a:buSzPts val="1950"/>
              <a:buChar char="○"/>
            </a:pPr>
            <a:r>
              <a:rPr lang="en-US" sz="1950"/>
              <a:t>Implemented the </a:t>
            </a:r>
            <a:r>
              <a:rPr b="1" lang="en-US" sz="1950"/>
              <a:t>Leontief Model</a:t>
            </a:r>
            <a:r>
              <a:rPr lang="en-US" sz="1950"/>
              <a:t> (x = Ax + y   =&gt;   </a:t>
            </a:r>
            <a:r>
              <a:rPr lang="en-US" sz="1950"/>
              <a:t>x = (I - A)</a:t>
            </a:r>
            <a:r>
              <a:rPr baseline="30000" lang="en-US" sz="1950"/>
              <a:t>-1 </a:t>
            </a:r>
            <a:r>
              <a:rPr lang="en-US" sz="1950"/>
              <a:t>y</a:t>
            </a:r>
            <a:r>
              <a:rPr lang="en-US" sz="1950"/>
              <a:t>) to quantify</a:t>
            </a:r>
            <a:r>
              <a:rPr lang="en-US" sz="1950"/>
              <a:t> industry dependencies and estimate total output required to meet final demand</a:t>
            </a:r>
            <a:endParaRPr sz="1950"/>
          </a:p>
          <a:p>
            <a:pPr indent="-187960" lvl="0" marL="228600" marR="0" rtl="0" algn="just">
              <a:lnSpc>
                <a:spcPct val="115000"/>
              </a:lnSpc>
              <a:spcBef>
                <a:spcPts val="0"/>
              </a:spcBef>
              <a:spcAft>
                <a:spcPts val="0"/>
              </a:spcAft>
              <a:buSzPts val="1950"/>
              <a:buChar char="●"/>
            </a:pPr>
            <a:r>
              <a:rPr lang="en-US" sz="1950"/>
              <a:t>Statistical Summarization:</a:t>
            </a:r>
            <a:endParaRPr sz="1950"/>
          </a:p>
          <a:p>
            <a:pPr indent="-238125" lvl="1" marL="685800" marR="0" rtl="0" algn="just">
              <a:lnSpc>
                <a:spcPct val="115000"/>
              </a:lnSpc>
              <a:spcBef>
                <a:spcPts val="0"/>
              </a:spcBef>
              <a:spcAft>
                <a:spcPts val="0"/>
              </a:spcAft>
              <a:buSzPts val="1950"/>
              <a:buChar char="○"/>
            </a:pPr>
            <a:r>
              <a:rPr lang="en-US" sz="1950"/>
              <a:t>Computed yearly summary statistics (mean, median, minimum, maximum) of sector-sector relationships to evaluate and compare economic growth among countries over time</a:t>
            </a:r>
            <a:endParaRPr sz="1950"/>
          </a:p>
          <a:p>
            <a:pPr indent="-187960" lvl="0" marL="228600" marR="0" rtl="0" algn="just">
              <a:lnSpc>
                <a:spcPct val="115000"/>
              </a:lnSpc>
              <a:spcBef>
                <a:spcPts val="0"/>
              </a:spcBef>
              <a:spcAft>
                <a:spcPts val="0"/>
              </a:spcAft>
              <a:buSzPts val="1950"/>
              <a:buChar char="●"/>
            </a:pPr>
            <a:r>
              <a:rPr lang="en-US" sz="1950"/>
              <a:t>Data Visualization Algorithms:</a:t>
            </a:r>
            <a:endParaRPr sz="1950"/>
          </a:p>
          <a:p>
            <a:pPr indent="-238125" lvl="1" marL="685800" marR="0" rtl="0" algn="just">
              <a:lnSpc>
                <a:spcPct val="115000"/>
              </a:lnSpc>
              <a:spcBef>
                <a:spcPts val="0"/>
              </a:spcBef>
              <a:spcAft>
                <a:spcPts val="0"/>
              </a:spcAft>
              <a:buSzPts val="1950"/>
              <a:buChar char="○"/>
            </a:pPr>
            <a:r>
              <a:rPr lang="en-US" sz="1950"/>
              <a:t>Used </a:t>
            </a:r>
            <a:r>
              <a:rPr b="1" lang="en-US" sz="1950"/>
              <a:t>Seaborn </a:t>
            </a:r>
            <a:r>
              <a:rPr lang="en-US" sz="1950"/>
              <a:t>and </a:t>
            </a:r>
            <a:r>
              <a:rPr b="1" lang="en-US" sz="1950"/>
              <a:t>Matplotlib </a:t>
            </a:r>
            <a:r>
              <a:rPr lang="en-US" sz="1950"/>
              <a:t>for heatmaps, line plots, and comparative temporal trend analyses, enabling the visualization of sector interactions and national output evolution.</a:t>
            </a:r>
            <a:endParaRPr sz="1950"/>
          </a:p>
          <a:p>
            <a:pPr indent="-187960" lvl="0" marL="228600" marR="0" rtl="0" algn="just">
              <a:lnSpc>
                <a:spcPct val="115000"/>
              </a:lnSpc>
              <a:spcBef>
                <a:spcPts val="0"/>
              </a:spcBef>
              <a:spcAft>
                <a:spcPts val="0"/>
              </a:spcAft>
              <a:buSzPts val="1950"/>
              <a:buChar char="●"/>
            </a:pPr>
            <a:r>
              <a:rPr lang="en-US" sz="1950"/>
              <a:t>Iterative Exploration Loops:</a:t>
            </a:r>
            <a:endParaRPr sz="1950"/>
          </a:p>
          <a:p>
            <a:pPr indent="-238125" lvl="1" marL="685800" marR="0" rtl="0" algn="just">
              <a:lnSpc>
                <a:spcPct val="115000"/>
              </a:lnSpc>
              <a:spcBef>
                <a:spcPts val="0"/>
              </a:spcBef>
              <a:spcAft>
                <a:spcPts val="0"/>
              </a:spcAft>
              <a:buSzPts val="1950"/>
              <a:buChar char="○"/>
            </a:pPr>
            <a:r>
              <a:rPr lang="en-US" sz="1950"/>
              <a:t>Developed </a:t>
            </a:r>
            <a:r>
              <a:rPr b="1" lang="en-US" sz="1950"/>
              <a:t>Python loops</a:t>
            </a:r>
            <a:r>
              <a:rPr lang="en-US" sz="1950"/>
              <a:t> to iterate across countries and years, making visual summaries and sectoral comparison matrices.</a:t>
            </a:r>
            <a:endParaRPr sz="195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Computational Platform and Software Libraries Used</a:t>
            </a:r>
            <a:endParaRPr/>
          </a:p>
        </p:txBody>
      </p:sp>
      <p:sp>
        <p:nvSpPr>
          <p:cNvPr id="136" name="Google Shape;136;p2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Autofit/>
          </a:bodyPr>
          <a:lstStyle/>
          <a:p>
            <a:pPr indent="-368300" lvl="0" marL="457200" rtl="0" algn="l">
              <a:lnSpc>
                <a:spcPct val="105000"/>
              </a:lnSpc>
              <a:spcBef>
                <a:spcPts val="1000"/>
              </a:spcBef>
              <a:spcAft>
                <a:spcPts val="0"/>
              </a:spcAft>
              <a:buSzPts val="2200"/>
              <a:buChar char="●"/>
            </a:pPr>
            <a:r>
              <a:rPr b="1" lang="en-US" sz="2200"/>
              <a:t>Development Environment</a:t>
            </a:r>
            <a:r>
              <a:rPr lang="en-US" sz="2200"/>
              <a:t>:</a:t>
            </a:r>
            <a:endParaRPr sz="2200"/>
          </a:p>
          <a:p>
            <a:pPr indent="-368300" lvl="1" marL="914400" rtl="0" algn="l">
              <a:lnSpc>
                <a:spcPct val="105000"/>
              </a:lnSpc>
              <a:spcBef>
                <a:spcPts val="0"/>
              </a:spcBef>
              <a:spcAft>
                <a:spcPts val="0"/>
              </a:spcAft>
              <a:buSzPts val="2200"/>
              <a:buChar char="○"/>
            </a:pPr>
            <a:r>
              <a:rPr lang="en-US" sz="2200"/>
              <a:t>Google Colab — used for cloud-based execution of Jupyter notebooks and seamless collaboration.</a:t>
            </a:r>
            <a:endParaRPr sz="2200"/>
          </a:p>
          <a:p>
            <a:pPr indent="-368300" lvl="0" marL="457200" rtl="0" algn="l">
              <a:lnSpc>
                <a:spcPct val="105000"/>
              </a:lnSpc>
              <a:spcBef>
                <a:spcPts val="0"/>
              </a:spcBef>
              <a:spcAft>
                <a:spcPts val="0"/>
              </a:spcAft>
              <a:buSzPts val="2200"/>
              <a:buChar char="●"/>
            </a:pPr>
            <a:r>
              <a:rPr b="1" lang="en-US" sz="2200"/>
              <a:t>Data Loading</a:t>
            </a:r>
            <a:r>
              <a:rPr lang="en-US" sz="2200"/>
              <a:t>:</a:t>
            </a:r>
            <a:endParaRPr sz="2200"/>
          </a:p>
          <a:p>
            <a:pPr indent="-368300" lvl="1" marL="914400" rtl="0" algn="l">
              <a:lnSpc>
                <a:spcPct val="105000"/>
              </a:lnSpc>
              <a:spcBef>
                <a:spcPts val="0"/>
              </a:spcBef>
              <a:spcAft>
                <a:spcPts val="0"/>
              </a:spcAft>
              <a:buSzPts val="2200"/>
              <a:buChar char="○"/>
            </a:pPr>
            <a:r>
              <a:rPr lang="en-US" sz="2200"/>
              <a:t>Google Drive Library — accessed and read large .csv files (≈120 MB WIOD dataset) directly from Drive.</a:t>
            </a:r>
            <a:endParaRPr sz="2200"/>
          </a:p>
          <a:p>
            <a:pPr indent="-368300" lvl="0" marL="457200" rtl="0" algn="l">
              <a:lnSpc>
                <a:spcPct val="105000"/>
              </a:lnSpc>
              <a:spcBef>
                <a:spcPts val="0"/>
              </a:spcBef>
              <a:spcAft>
                <a:spcPts val="0"/>
              </a:spcAft>
              <a:buSzPts val="2200"/>
              <a:buChar char="●"/>
            </a:pPr>
            <a:r>
              <a:rPr b="1" lang="en-US" sz="2200"/>
              <a:t>Preprocessing and Analysis:</a:t>
            </a:r>
            <a:endParaRPr sz="2200"/>
          </a:p>
          <a:p>
            <a:pPr indent="-368300" lvl="1" marL="914400" rtl="0" algn="l">
              <a:lnSpc>
                <a:spcPct val="105000"/>
              </a:lnSpc>
              <a:spcBef>
                <a:spcPts val="0"/>
              </a:spcBef>
              <a:spcAft>
                <a:spcPts val="0"/>
              </a:spcAft>
              <a:buSzPts val="2200"/>
              <a:buChar char="○"/>
            </a:pPr>
            <a:r>
              <a:rPr lang="en-US" sz="2200"/>
              <a:t>NumPy, Pandas — for data wrangling, matrix operations, and computing Input–Output coefficients.</a:t>
            </a:r>
            <a:endParaRPr sz="2200"/>
          </a:p>
          <a:p>
            <a:pPr indent="-368300" lvl="0" marL="457200" rtl="0" algn="l">
              <a:lnSpc>
                <a:spcPct val="105000"/>
              </a:lnSpc>
              <a:spcBef>
                <a:spcPts val="0"/>
              </a:spcBef>
              <a:spcAft>
                <a:spcPts val="0"/>
              </a:spcAft>
              <a:buSzPts val="2200"/>
              <a:buChar char="●"/>
            </a:pPr>
            <a:r>
              <a:rPr b="1" lang="en-US" sz="2200"/>
              <a:t>Visualization</a:t>
            </a:r>
            <a:r>
              <a:rPr lang="en-US" sz="2200"/>
              <a:t>:</a:t>
            </a:r>
            <a:endParaRPr sz="2200"/>
          </a:p>
          <a:p>
            <a:pPr indent="-368300" lvl="1" marL="914400" rtl="0" algn="l">
              <a:lnSpc>
                <a:spcPct val="105000"/>
              </a:lnSpc>
              <a:spcBef>
                <a:spcPts val="0"/>
              </a:spcBef>
              <a:spcAft>
                <a:spcPts val="0"/>
              </a:spcAft>
              <a:buSzPts val="2200"/>
              <a:buChar char="○"/>
            </a:pPr>
            <a:r>
              <a:rPr lang="en-US" sz="2200"/>
              <a:t>Matplotlib, Seaborn — for generating line plots, heatmaps, and sectoral trend visualizations.</a:t>
            </a:r>
            <a:endParaRPr sz="22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2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lang="en-US"/>
              <a:t>Gantt Chart</a:t>
            </a:r>
            <a:endParaRPr/>
          </a:p>
        </p:txBody>
      </p:sp>
      <p:graphicFrame>
        <p:nvGraphicFramePr>
          <p:cNvPr id="142" name="Google Shape;142;p25"/>
          <p:cNvGraphicFramePr/>
          <p:nvPr/>
        </p:nvGraphicFramePr>
        <p:xfrm>
          <a:off x="1925625" y="1329011"/>
          <a:ext cx="3000000" cy="3000000"/>
        </p:xfrm>
        <a:graphic>
          <a:graphicData uri="http://schemas.openxmlformats.org/drawingml/2006/table">
            <a:tbl>
              <a:tblPr>
                <a:noFill/>
                <a:tableStyleId>{7186C48B-821A-4906-8511-BC83C1F08B14}</a:tableStyleId>
              </a:tblPr>
              <a:tblGrid>
                <a:gridCol w="2780250"/>
                <a:gridCol w="2780250"/>
                <a:gridCol w="2780250"/>
              </a:tblGrid>
              <a:tr h="457400">
                <a:tc>
                  <a:txBody>
                    <a:bodyPr/>
                    <a:lstStyle/>
                    <a:p>
                      <a:pPr indent="0" lvl="0" marL="0" marR="0" rtl="0" algn="ctr">
                        <a:lnSpc>
                          <a:spcPct val="100000"/>
                        </a:lnSpc>
                        <a:spcBef>
                          <a:spcPts val="0"/>
                        </a:spcBef>
                        <a:spcAft>
                          <a:spcPts val="0"/>
                        </a:spcAft>
                        <a:buNone/>
                      </a:pPr>
                      <a:r>
                        <a:rPr b="1" lang="en-US" sz="1900">
                          <a:solidFill>
                            <a:schemeClr val="accent3"/>
                          </a:solidFill>
                          <a:latin typeface="Average"/>
                          <a:ea typeface="Average"/>
                          <a:cs typeface="Average"/>
                          <a:sym typeface="Average"/>
                        </a:rPr>
                        <a:t>Task</a:t>
                      </a:r>
                      <a:endParaRPr b="1"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US" sz="1900">
                          <a:solidFill>
                            <a:schemeClr val="accent3"/>
                          </a:solidFill>
                          <a:latin typeface="Average"/>
                          <a:ea typeface="Average"/>
                          <a:cs typeface="Average"/>
                          <a:sym typeface="Average"/>
                        </a:rPr>
                        <a:t>Person</a:t>
                      </a:r>
                      <a:endParaRPr b="1"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lang="en-US" sz="1900">
                          <a:solidFill>
                            <a:schemeClr val="accent3"/>
                          </a:solidFill>
                          <a:latin typeface="Average"/>
                          <a:ea typeface="Average"/>
                          <a:cs typeface="Average"/>
                          <a:sym typeface="Average"/>
                        </a:rPr>
                        <a:t>Days</a:t>
                      </a:r>
                      <a:endParaRPr b="1"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737750">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Project Setup &amp; Data Collection</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ctr">
                        <a:lnSpc>
                          <a:spcPct val="90000"/>
                        </a:lnSpc>
                        <a:spcBef>
                          <a:spcPts val="1000"/>
                        </a:spcBef>
                        <a:spcAft>
                          <a:spcPts val="0"/>
                        </a:spcAft>
                        <a:buNone/>
                      </a:pPr>
                      <a:r>
                        <a:rPr lang="en-US" sz="1900">
                          <a:solidFill>
                            <a:schemeClr val="accent3"/>
                          </a:solidFill>
                          <a:latin typeface="Average"/>
                          <a:ea typeface="Average"/>
                          <a:cs typeface="Average"/>
                          <a:sym typeface="Average"/>
                        </a:rPr>
                        <a:t>Ryan Vukicevic</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1</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737750">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Data Cleaning &amp; Preprocessing</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ctr">
                        <a:lnSpc>
                          <a:spcPct val="90000"/>
                        </a:lnSpc>
                        <a:spcBef>
                          <a:spcPts val="1000"/>
                        </a:spcBef>
                        <a:spcAft>
                          <a:spcPts val="0"/>
                        </a:spcAft>
                        <a:buNone/>
                      </a:pPr>
                      <a:r>
                        <a:rPr lang="en-US" sz="1900">
                          <a:solidFill>
                            <a:schemeClr val="accent3"/>
                          </a:solidFill>
                          <a:latin typeface="Average"/>
                          <a:ea typeface="Average"/>
                          <a:cs typeface="Average"/>
                          <a:sym typeface="Average"/>
                        </a:rPr>
                        <a:t>Ryan Vukicevic</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2</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737750">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Matrix Computation Function  (A, L, x = Ly)</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ctr">
                        <a:lnSpc>
                          <a:spcPct val="90000"/>
                        </a:lnSpc>
                        <a:spcBef>
                          <a:spcPts val="1000"/>
                        </a:spcBef>
                        <a:spcAft>
                          <a:spcPts val="0"/>
                        </a:spcAft>
                        <a:buNone/>
                      </a:pPr>
                      <a:r>
                        <a:rPr lang="en-US" sz="1900">
                          <a:solidFill>
                            <a:schemeClr val="accent3"/>
                          </a:solidFill>
                          <a:latin typeface="Average"/>
                          <a:ea typeface="Average"/>
                          <a:cs typeface="Average"/>
                          <a:sym typeface="Average"/>
                        </a:rPr>
                        <a:t>Lawrence Ho</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2</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737750">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More Preprocessing (Labeling Data)</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rtl="0" algn="ctr">
                        <a:spcBef>
                          <a:spcPts val="0"/>
                        </a:spcBef>
                        <a:spcAft>
                          <a:spcPts val="0"/>
                        </a:spcAft>
                        <a:buNone/>
                      </a:pPr>
                      <a:r>
                        <a:rPr lang="en-US" sz="1900">
                          <a:solidFill>
                            <a:schemeClr val="accent3"/>
                          </a:solidFill>
                          <a:latin typeface="Average"/>
                          <a:ea typeface="Average"/>
                          <a:cs typeface="Average"/>
                          <a:sym typeface="Average"/>
                        </a:rPr>
                        <a:t>Lawrence Ho</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1</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737750">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Visualization (Heatmaps, Plots)</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Paolo Gervasoni</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1.5</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r h="737750">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Evaluation &amp; Final Presentation Prep</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Paolo Gervasoni</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US" sz="1900">
                          <a:solidFill>
                            <a:schemeClr val="accent3"/>
                          </a:solidFill>
                          <a:latin typeface="Average"/>
                          <a:ea typeface="Average"/>
                          <a:cs typeface="Average"/>
                          <a:sym typeface="Average"/>
                        </a:rPr>
                        <a:t>1.5</a:t>
                      </a:r>
                      <a:endParaRPr sz="1900">
                        <a:solidFill>
                          <a:schemeClr val="accent3"/>
                        </a:solidFill>
                        <a:latin typeface="Average"/>
                        <a:ea typeface="Average"/>
                        <a:cs typeface="Average"/>
                        <a:sym typeface="Average"/>
                      </a:endParaRPr>
                    </a:p>
                  </a:txBody>
                  <a:tcPr marT="91425" marB="91425" marR="91425" marL="91425" anchor="ctr">
                    <a:lnL cap="flat" cmpd="sng" w="28575">
                      <a:solidFill>
                        <a:srgbClr val="9E9E9E"/>
                      </a:solidFill>
                      <a:prstDash val="solid"/>
                      <a:round/>
                      <a:headEnd len="sm" w="sm" type="none"/>
                      <a:tailEnd len="sm" w="sm" type="none"/>
                    </a:lnL>
                    <a:lnR cap="flat" cmpd="sng" w="28575">
                      <a:solidFill>
                        <a:srgbClr val="9E9E9E"/>
                      </a:solidFill>
                      <a:prstDash val="solid"/>
                      <a:round/>
                      <a:headEnd len="sm" w="sm" type="none"/>
                      <a:tailEnd len="sm" w="sm" type="none"/>
                    </a:lnR>
                    <a:lnT cap="flat" cmpd="sng" w="28575">
                      <a:solidFill>
                        <a:srgbClr val="9E9E9E"/>
                      </a:solidFill>
                      <a:prstDash val="solid"/>
                      <a:round/>
                      <a:headEnd len="sm" w="sm" type="none"/>
                      <a:tailEnd len="sm" w="sm" type="none"/>
                    </a:lnT>
                    <a:lnB cap="flat" cmpd="sng" w="28575">
                      <a:solidFill>
                        <a:srgbClr val="9E9E9E"/>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4400"/>
              <a:buFont typeface="Calibri"/>
              <a:buNone/>
            </a:pPr>
            <a:r>
              <a:rPr lang="en-US"/>
              <a:t>Visualizations Samples</a:t>
            </a:r>
            <a:endParaRPr/>
          </a:p>
        </p:txBody>
      </p:sp>
      <p:sp>
        <p:nvSpPr>
          <p:cNvPr id="148" name="Google Shape;148;p26"/>
          <p:cNvSpPr txBox="1"/>
          <p:nvPr>
            <p:ph idx="1" type="body"/>
          </p:nvPr>
        </p:nvSpPr>
        <p:spPr>
          <a:xfrm>
            <a:off x="838200" y="1644027"/>
            <a:ext cx="10515600" cy="4351200"/>
          </a:xfrm>
          <a:prstGeom prst="rect">
            <a:avLst/>
          </a:prstGeom>
          <a:noFill/>
          <a:ln>
            <a:noFill/>
          </a:ln>
        </p:spPr>
        <p:txBody>
          <a:bodyPr anchorCtr="0" anchor="t" bIns="45700" lIns="91425" spcFirstLastPara="1" rIns="91425" wrap="square" tIns="45700">
            <a:noAutofit/>
          </a:bodyPr>
          <a:lstStyle/>
          <a:p>
            <a:pPr indent="-368300" lvl="0" marL="457200" rtl="0" algn="l">
              <a:lnSpc>
                <a:spcPct val="105000"/>
              </a:lnSpc>
              <a:spcBef>
                <a:spcPts val="1000"/>
              </a:spcBef>
              <a:spcAft>
                <a:spcPts val="0"/>
              </a:spcAft>
              <a:buSzPts val="2200"/>
              <a:buChar char="●"/>
            </a:pPr>
            <a:r>
              <a:rPr lang="en-US" sz="2200"/>
              <a:t>Displays </a:t>
            </a:r>
            <a:r>
              <a:rPr b="1" lang="en-US" sz="2200"/>
              <a:t>final demand trends across 25 countries</a:t>
            </a:r>
            <a:r>
              <a:rPr lang="en-US" sz="2200"/>
              <a:t> </a:t>
            </a:r>
            <a:endParaRPr sz="2200"/>
          </a:p>
          <a:p>
            <a:pPr indent="-368300" lvl="0" marL="457200" rtl="0" algn="l">
              <a:lnSpc>
                <a:spcPct val="105000"/>
              </a:lnSpc>
              <a:spcBef>
                <a:spcPts val="0"/>
              </a:spcBef>
              <a:spcAft>
                <a:spcPts val="0"/>
              </a:spcAft>
              <a:buSzPts val="2200"/>
              <a:buChar char="●"/>
            </a:pPr>
            <a:r>
              <a:rPr lang="en-US" sz="2200"/>
              <a:t>Final C, G, I shows a upward trend over the years from 1965-2000. This is expected as productivity and income increases over time (without </a:t>
            </a:r>
            <a:r>
              <a:rPr lang="en-US" sz="2200"/>
              <a:t>adjustment</a:t>
            </a:r>
            <a:r>
              <a:rPr lang="en-US" sz="2200"/>
              <a:t> for inflation). </a:t>
            </a:r>
            <a:endParaRPr sz="2200"/>
          </a:p>
          <a:p>
            <a:pPr indent="-368300" lvl="1" marL="914400" rtl="0" algn="l">
              <a:lnSpc>
                <a:spcPct val="105000"/>
              </a:lnSpc>
              <a:spcBef>
                <a:spcPts val="0"/>
              </a:spcBef>
              <a:spcAft>
                <a:spcPts val="0"/>
              </a:spcAft>
              <a:buSzPts val="2200"/>
              <a:buChar char="○"/>
            </a:pPr>
            <a:r>
              <a:rPr lang="en-US" sz="2200"/>
              <a:t>Changes in inventory tracks the volatile component of Investments in GDP.</a:t>
            </a:r>
            <a:endParaRPr sz="2200"/>
          </a:p>
        </p:txBody>
      </p:sp>
      <p:pic>
        <p:nvPicPr>
          <p:cNvPr id="149" name="Google Shape;149;p26"/>
          <p:cNvPicPr preferRelativeResize="0"/>
          <p:nvPr/>
        </p:nvPicPr>
        <p:blipFill>
          <a:blip r:embed="rId3">
            <a:alphaModFix/>
          </a:blip>
          <a:stretch>
            <a:fillRect/>
          </a:stretch>
        </p:blipFill>
        <p:spPr>
          <a:xfrm>
            <a:off x="313913" y="3384949"/>
            <a:ext cx="11564175" cy="32072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p2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4400"/>
              <a:buFont typeface="Calibri"/>
              <a:buNone/>
            </a:pPr>
            <a:r>
              <a:rPr lang="en-US"/>
              <a:t>Visualizations Samples</a:t>
            </a:r>
            <a:endParaRPr/>
          </a:p>
        </p:txBody>
      </p:sp>
      <p:sp>
        <p:nvSpPr>
          <p:cNvPr id="155" name="Google Shape;155;p27"/>
          <p:cNvSpPr txBox="1"/>
          <p:nvPr>
            <p:ph idx="1" type="body"/>
          </p:nvPr>
        </p:nvSpPr>
        <p:spPr>
          <a:xfrm>
            <a:off x="838200" y="1511200"/>
            <a:ext cx="6868800" cy="1185900"/>
          </a:xfrm>
          <a:prstGeom prst="rect">
            <a:avLst/>
          </a:prstGeom>
          <a:noFill/>
          <a:ln>
            <a:noFill/>
          </a:ln>
        </p:spPr>
        <p:txBody>
          <a:bodyPr anchorCtr="0" anchor="t" bIns="45700" lIns="91425" spcFirstLastPara="1" rIns="91425" wrap="square" tIns="45700">
            <a:noAutofit/>
          </a:bodyPr>
          <a:lstStyle/>
          <a:p>
            <a:pPr indent="-368300" lvl="0" marL="457200" rtl="0" algn="l">
              <a:lnSpc>
                <a:spcPct val="105000"/>
              </a:lnSpc>
              <a:spcBef>
                <a:spcPts val="1000"/>
              </a:spcBef>
              <a:spcAft>
                <a:spcPts val="0"/>
              </a:spcAft>
              <a:buSzPts val="2200"/>
              <a:buChar char="●"/>
            </a:pPr>
            <a:r>
              <a:rPr lang="en-US" sz="2200"/>
              <a:t>Some visualization regarding the regions in our data</a:t>
            </a:r>
            <a:endParaRPr sz="2200"/>
          </a:p>
          <a:p>
            <a:pPr indent="0" lvl="0" marL="0" rtl="0" algn="l">
              <a:lnSpc>
                <a:spcPct val="105000"/>
              </a:lnSpc>
              <a:spcBef>
                <a:spcPts val="1000"/>
              </a:spcBef>
              <a:spcAft>
                <a:spcPts val="0"/>
              </a:spcAft>
              <a:buNone/>
            </a:pPr>
            <a:r>
              <a:t/>
            </a:r>
            <a:endParaRPr sz="2200"/>
          </a:p>
          <a:p>
            <a:pPr indent="-368300" lvl="0" marL="457200" rtl="0" algn="l">
              <a:lnSpc>
                <a:spcPct val="105000"/>
              </a:lnSpc>
              <a:spcBef>
                <a:spcPts val="1000"/>
              </a:spcBef>
              <a:spcAft>
                <a:spcPts val="0"/>
              </a:spcAft>
              <a:buSzPts val="2200"/>
              <a:buChar char="●"/>
            </a:pPr>
            <a:r>
              <a:t/>
            </a:r>
            <a:endParaRPr sz="2200"/>
          </a:p>
          <a:p>
            <a:pPr indent="-368300" lvl="0" marL="457200" rtl="0" algn="l">
              <a:lnSpc>
                <a:spcPct val="105000"/>
              </a:lnSpc>
              <a:spcBef>
                <a:spcPts val="0"/>
              </a:spcBef>
              <a:spcAft>
                <a:spcPts val="0"/>
              </a:spcAft>
              <a:buSzPts val="2200"/>
              <a:buChar char="●"/>
            </a:pPr>
            <a:r>
              <a:rPr lang="en-US" sz="2200"/>
              <a:t>Geographic regions Europe 14, Asia-Pacific- 7 Americas- 4, </a:t>
            </a:r>
            <a:endParaRPr sz="2200"/>
          </a:p>
        </p:txBody>
      </p:sp>
      <p:pic>
        <p:nvPicPr>
          <p:cNvPr id="156" name="Google Shape;156;p27"/>
          <p:cNvPicPr preferRelativeResize="0"/>
          <p:nvPr/>
        </p:nvPicPr>
        <p:blipFill>
          <a:blip r:embed="rId3">
            <a:alphaModFix/>
          </a:blip>
          <a:stretch>
            <a:fillRect/>
          </a:stretch>
        </p:blipFill>
        <p:spPr>
          <a:xfrm>
            <a:off x="7032061" y="2080275"/>
            <a:ext cx="4942464" cy="4351198"/>
          </a:xfrm>
          <a:prstGeom prst="rect">
            <a:avLst/>
          </a:prstGeom>
          <a:noFill/>
          <a:ln>
            <a:noFill/>
          </a:ln>
        </p:spPr>
      </p:pic>
      <p:pic>
        <p:nvPicPr>
          <p:cNvPr id="157" name="Google Shape;157;p27"/>
          <p:cNvPicPr preferRelativeResize="0"/>
          <p:nvPr/>
        </p:nvPicPr>
        <p:blipFill>
          <a:blip r:embed="rId4">
            <a:alphaModFix/>
          </a:blip>
          <a:stretch>
            <a:fillRect/>
          </a:stretch>
        </p:blipFill>
        <p:spPr>
          <a:xfrm>
            <a:off x="427875" y="2091389"/>
            <a:ext cx="6290116" cy="4328973"/>
          </a:xfrm>
          <a:prstGeom prst="rect">
            <a:avLst/>
          </a:prstGeom>
          <a:noFill/>
          <a:ln>
            <a:noFill/>
          </a:ln>
        </p:spPr>
      </p:pic>
      <p:sp>
        <p:nvSpPr>
          <p:cNvPr id="158" name="Google Shape;158;p27"/>
          <p:cNvSpPr txBox="1"/>
          <p:nvPr/>
        </p:nvSpPr>
        <p:spPr>
          <a:xfrm>
            <a:off x="8128975" y="1199725"/>
            <a:ext cx="3973800" cy="491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500">
                <a:solidFill>
                  <a:schemeClr val="accent3"/>
                </a:solidFill>
                <a:latin typeface="Average"/>
                <a:ea typeface="Average"/>
                <a:cs typeface="Average"/>
                <a:sym typeface="Average"/>
              </a:rPr>
              <a:t>*caveat: Australia is classified as Asia-Pacific although more precise would be Oceania  but they’re the only country with that classification</a:t>
            </a:r>
            <a:endParaRPr sz="1500">
              <a:solidFill>
                <a:schemeClr val="accent3"/>
              </a:solidFill>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8"/>
          <p:cNvSpPr txBox="1"/>
          <p:nvPr>
            <p:ph type="title"/>
          </p:nvPr>
        </p:nvSpPr>
        <p:spPr>
          <a:xfrm>
            <a:off x="409575" y="115920"/>
            <a:ext cx="10515600" cy="13257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None/>
            </a:pPr>
            <a:r>
              <a:rPr lang="en-US"/>
              <a:t>Visualizations Samples</a:t>
            </a:r>
            <a:endParaRPr/>
          </a:p>
        </p:txBody>
      </p:sp>
      <p:sp>
        <p:nvSpPr>
          <p:cNvPr id="164" name="Google Shape;164;p28"/>
          <p:cNvSpPr txBox="1"/>
          <p:nvPr>
            <p:ph idx="1" type="body"/>
          </p:nvPr>
        </p:nvSpPr>
        <p:spPr>
          <a:xfrm>
            <a:off x="410925" y="1630709"/>
            <a:ext cx="3640800" cy="4941300"/>
          </a:xfrm>
          <a:prstGeom prst="rect">
            <a:avLst/>
          </a:prstGeom>
          <a:noFill/>
          <a:ln>
            <a:noFill/>
          </a:ln>
        </p:spPr>
        <p:txBody>
          <a:bodyPr anchorCtr="0" anchor="t" bIns="45700" lIns="91425" spcFirstLastPara="1" rIns="91425" wrap="square" tIns="45700">
            <a:noAutofit/>
          </a:bodyPr>
          <a:lstStyle/>
          <a:p>
            <a:pPr indent="-361950" lvl="0" marL="457200" rtl="0" algn="l">
              <a:lnSpc>
                <a:spcPct val="115000"/>
              </a:lnSpc>
              <a:spcBef>
                <a:spcPts val="0"/>
              </a:spcBef>
              <a:spcAft>
                <a:spcPts val="0"/>
              </a:spcAft>
              <a:buSzPts val="2100"/>
              <a:buChar char="●"/>
            </a:pPr>
            <a:r>
              <a:rPr lang="en-US" sz="2100"/>
              <a:t>Compares </a:t>
            </a:r>
            <a:r>
              <a:rPr b="1" lang="en-US" sz="2100"/>
              <a:t>intersectoral flow trends</a:t>
            </a:r>
            <a:r>
              <a:rPr lang="en-US" sz="2100"/>
              <a:t> across 25 economies (examples shown: USA, China).</a:t>
            </a:r>
            <a:endParaRPr sz="2100"/>
          </a:p>
          <a:p>
            <a:pPr indent="-361950" lvl="0" marL="457200" rtl="0" algn="l">
              <a:lnSpc>
                <a:spcPct val="115000"/>
              </a:lnSpc>
              <a:spcBef>
                <a:spcPts val="0"/>
              </a:spcBef>
              <a:spcAft>
                <a:spcPts val="0"/>
              </a:spcAft>
              <a:buSzPts val="2100"/>
              <a:buFont typeface="Calibri"/>
              <a:buChar char="●"/>
            </a:pPr>
            <a:r>
              <a:rPr b="1" lang="en-US" sz="2100"/>
              <a:t>Mean and median flows</a:t>
            </a:r>
            <a:r>
              <a:rPr lang="en-US" sz="2100"/>
              <a:t> steadily increase for both nations, reflecting </a:t>
            </a:r>
            <a:r>
              <a:rPr b="1" lang="en-US" sz="2100"/>
              <a:t>rising industrial connectivity</a:t>
            </a:r>
            <a:r>
              <a:rPr lang="en-US" sz="2100"/>
              <a:t>.</a:t>
            </a:r>
            <a:endParaRPr sz="2100"/>
          </a:p>
          <a:p>
            <a:pPr indent="-361950" lvl="0" marL="457200" rtl="0" algn="l">
              <a:lnSpc>
                <a:spcPct val="115000"/>
              </a:lnSpc>
              <a:spcBef>
                <a:spcPts val="0"/>
              </a:spcBef>
              <a:spcAft>
                <a:spcPts val="0"/>
              </a:spcAft>
              <a:buSzPts val="2100"/>
              <a:buFont typeface="Calibri"/>
              <a:buChar char="●"/>
            </a:pPr>
            <a:r>
              <a:rPr lang="en-US" sz="2100"/>
              <a:t>The </a:t>
            </a:r>
            <a:r>
              <a:rPr b="1" lang="en-US" sz="2100"/>
              <a:t>maximum flow</a:t>
            </a:r>
            <a:r>
              <a:rPr lang="en-US" sz="2100"/>
              <a:t> in the USA shows rapid post-1980 acceleration indicating </a:t>
            </a:r>
            <a:r>
              <a:rPr b="1" lang="en-US" sz="2100"/>
              <a:t>economic scaling effects</a:t>
            </a:r>
            <a:r>
              <a:rPr lang="en-US" sz="2100"/>
              <a:t>.</a:t>
            </a:r>
            <a:endParaRPr sz="2100"/>
          </a:p>
        </p:txBody>
      </p:sp>
      <p:pic>
        <p:nvPicPr>
          <p:cNvPr id="165" name="Google Shape;165;p28"/>
          <p:cNvPicPr preferRelativeResize="0"/>
          <p:nvPr/>
        </p:nvPicPr>
        <p:blipFill>
          <a:blip r:embed="rId3">
            <a:alphaModFix/>
          </a:blip>
          <a:stretch>
            <a:fillRect/>
          </a:stretch>
        </p:blipFill>
        <p:spPr>
          <a:xfrm>
            <a:off x="4476246" y="1187219"/>
            <a:ext cx="7462459" cy="52751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169" name="Shape 169"/>
        <p:cNvGrpSpPr/>
        <p:nvPr/>
      </p:nvGrpSpPr>
      <p:grpSpPr>
        <a:xfrm>
          <a:off x="0" y="0"/>
          <a:ext cx="0" cy="0"/>
          <a:chOff x="0" y="0"/>
          <a:chExt cx="0" cy="0"/>
        </a:xfrm>
      </p:grpSpPr>
      <p:sp>
        <p:nvSpPr>
          <p:cNvPr id="170" name="Google Shape;170;p29"/>
          <p:cNvSpPr/>
          <p:nvPr/>
        </p:nvSpPr>
        <p:spPr>
          <a:xfrm>
            <a:off x="5832550" y="3635225"/>
            <a:ext cx="3385500" cy="2611500"/>
          </a:xfrm>
          <a:prstGeom prst="rect">
            <a:avLst/>
          </a:prstGeom>
          <a:solidFill>
            <a:schemeClr val="lt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latin typeface="Average"/>
              <a:ea typeface="Average"/>
              <a:cs typeface="Average"/>
              <a:sym typeface="Average"/>
            </a:endParaRPr>
          </a:p>
        </p:txBody>
      </p:sp>
      <p:sp>
        <p:nvSpPr>
          <p:cNvPr id="171" name="Google Shape;171;p29"/>
          <p:cNvSpPr/>
          <p:nvPr/>
        </p:nvSpPr>
        <p:spPr>
          <a:xfrm>
            <a:off x="5832550" y="1605150"/>
            <a:ext cx="6061500" cy="1848600"/>
          </a:xfrm>
          <a:prstGeom prst="rect">
            <a:avLst/>
          </a:prstGeom>
          <a:solidFill>
            <a:schemeClr val="lt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latin typeface="Average"/>
              <a:ea typeface="Average"/>
              <a:cs typeface="Average"/>
              <a:sym typeface="Average"/>
            </a:endParaRPr>
          </a:p>
        </p:txBody>
      </p:sp>
      <p:sp>
        <p:nvSpPr>
          <p:cNvPr id="172" name="Google Shape;172;p29"/>
          <p:cNvSpPr/>
          <p:nvPr/>
        </p:nvSpPr>
        <p:spPr>
          <a:xfrm>
            <a:off x="297774" y="1605150"/>
            <a:ext cx="5306700" cy="4641600"/>
          </a:xfrm>
          <a:prstGeom prst="rect">
            <a:avLst/>
          </a:prstGeom>
          <a:solidFill>
            <a:schemeClr val="lt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latin typeface="Average"/>
              <a:ea typeface="Average"/>
              <a:cs typeface="Average"/>
              <a:sym typeface="Average"/>
            </a:endParaRPr>
          </a:p>
        </p:txBody>
      </p:sp>
      <p:sp>
        <p:nvSpPr>
          <p:cNvPr id="173" name="Google Shape;173;p29"/>
          <p:cNvSpPr txBox="1"/>
          <p:nvPr>
            <p:ph type="title"/>
          </p:nvPr>
        </p:nvSpPr>
        <p:spPr>
          <a:xfrm>
            <a:off x="415600" y="593367"/>
            <a:ext cx="11360700" cy="763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Dashboard Mock Up</a:t>
            </a:r>
            <a:endParaRPr/>
          </a:p>
        </p:txBody>
      </p:sp>
      <p:sp>
        <p:nvSpPr>
          <p:cNvPr id="174" name="Google Shape;174;p29"/>
          <p:cNvSpPr txBox="1"/>
          <p:nvPr/>
        </p:nvSpPr>
        <p:spPr>
          <a:xfrm>
            <a:off x="542586" y="1753613"/>
            <a:ext cx="4817100" cy="14775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800">
                <a:solidFill>
                  <a:schemeClr val="dk1"/>
                </a:solidFill>
                <a:latin typeface="Calibri"/>
                <a:ea typeface="Calibri"/>
                <a:cs typeface="Calibri"/>
                <a:sym typeface="Calibri"/>
              </a:rPr>
              <a:t>Country-Year Selector and Heatmap View</a:t>
            </a:r>
            <a:endParaRPr sz="1800">
              <a:solidFill>
                <a:schemeClr val="dk1"/>
              </a:solidFill>
              <a:latin typeface="Calibri"/>
              <a:ea typeface="Calibri"/>
              <a:cs typeface="Calibri"/>
              <a:sym typeface="Calibri"/>
            </a:endParaRPr>
          </a:p>
          <a:p>
            <a:pPr indent="-342900" lvl="0" marL="45720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Dropdown to select Country and Year (1965–2000)</a:t>
            </a:r>
            <a:endParaRPr sz="1800">
              <a:solidFill>
                <a:schemeClr val="dk1"/>
              </a:solidFill>
              <a:latin typeface="Calibri"/>
              <a:ea typeface="Calibri"/>
              <a:cs typeface="Calibri"/>
              <a:sym typeface="Calibri"/>
            </a:endParaRPr>
          </a:p>
          <a:p>
            <a:pPr indent="-342900" lvl="0" marL="457200" rtl="0" algn="just">
              <a:spcBef>
                <a:spcPts val="0"/>
              </a:spcBef>
              <a:spcAft>
                <a:spcPts val="0"/>
              </a:spcAft>
              <a:buClr>
                <a:schemeClr val="dk1"/>
              </a:buClr>
              <a:buSzPts val="1800"/>
              <a:buFont typeface="Calibri"/>
              <a:buChar char="●"/>
            </a:pPr>
            <a:r>
              <a:rPr lang="en-US" sz="1800">
                <a:solidFill>
                  <a:schemeClr val="dk1"/>
                </a:solidFill>
                <a:latin typeface="Calibri"/>
                <a:ea typeface="Calibri"/>
                <a:cs typeface="Calibri"/>
                <a:sym typeface="Calibri"/>
              </a:rPr>
              <a:t>Displays sectoral flow heatmap (A or L matrix) for the chosen country-year</a:t>
            </a:r>
            <a:endParaRPr sz="1800">
              <a:solidFill>
                <a:schemeClr val="dk1"/>
              </a:solidFill>
              <a:latin typeface="Calibri"/>
              <a:ea typeface="Calibri"/>
              <a:cs typeface="Calibri"/>
              <a:sym typeface="Calibri"/>
            </a:endParaRPr>
          </a:p>
        </p:txBody>
      </p:sp>
      <p:pic>
        <p:nvPicPr>
          <p:cNvPr id="175" name="Google Shape;175;p29"/>
          <p:cNvPicPr preferRelativeResize="0"/>
          <p:nvPr/>
        </p:nvPicPr>
        <p:blipFill>
          <a:blip r:embed="rId3">
            <a:alphaModFix/>
          </a:blip>
          <a:stretch>
            <a:fillRect/>
          </a:stretch>
        </p:blipFill>
        <p:spPr>
          <a:xfrm>
            <a:off x="542599" y="3370037"/>
            <a:ext cx="4817075" cy="2728249"/>
          </a:xfrm>
          <a:prstGeom prst="rect">
            <a:avLst/>
          </a:prstGeom>
          <a:noFill/>
          <a:ln>
            <a:noFill/>
          </a:ln>
        </p:spPr>
      </p:pic>
      <p:sp>
        <p:nvSpPr>
          <p:cNvPr id="176" name="Google Shape;176;p29"/>
          <p:cNvSpPr txBox="1"/>
          <p:nvPr/>
        </p:nvSpPr>
        <p:spPr>
          <a:xfrm>
            <a:off x="6007900" y="1753625"/>
            <a:ext cx="2565900" cy="16161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50">
                <a:solidFill>
                  <a:schemeClr val="dk1"/>
                </a:solidFill>
                <a:latin typeface="Calibri"/>
                <a:ea typeface="Calibri"/>
                <a:cs typeface="Calibri"/>
                <a:sym typeface="Calibri"/>
              </a:rPr>
              <a:t>Key Sector Summary</a:t>
            </a:r>
            <a:endParaRPr sz="1650">
              <a:solidFill>
                <a:schemeClr val="dk1"/>
              </a:solidFill>
              <a:latin typeface="Calibri"/>
              <a:ea typeface="Calibri"/>
              <a:cs typeface="Calibri"/>
              <a:sym typeface="Calibri"/>
            </a:endParaRPr>
          </a:p>
          <a:p>
            <a:pPr indent="-333375" lvl="0" marL="457200" rtl="0" algn="l">
              <a:spcBef>
                <a:spcPts val="0"/>
              </a:spcBef>
              <a:spcAft>
                <a:spcPts val="0"/>
              </a:spcAft>
              <a:buClr>
                <a:schemeClr val="dk1"/>
              </a:buClr>
              <a:buSzPts val="1650"/>
              <a:buFont typeface="Calibri"/>
              <a:buChar char="●"/>
            </a:pPr>
            <a:r>
              <a:rPr lang="en-US" sz="1650">
                <a:solidFill>
                  <a:schemeClr val="dk1"/>
                </a:solidFill>
                <a:latin typeface="Calibri"/>
                <a:ea typeface="Calibri"/>
                <a:cs typeface="Calibri"/>
                <a:sym typeface="Calibri"/>
              </a:rPr>
              <a:t>Shows </a:t>
            </a:r>
            <a:r>
              <a:rPr b="1" lang="en-US" sz="1650">
                <a:solidFill>
                  <a:schemeClr val="dk1"/>
                </a:solidFill>
                <a:latin typeface="Calibri"/>
                <a:ea typeface="Calibri"/>
                <a:cs typeface="Calibri"/>
                <a:sym typeface="Calibri"/>
              </a:rPr>
              <a:t>top 3 sectors</a:t>
            </a:r>
            <a:r>
              <a:rPr lang="en-US" sz="1650">
                <a:solidFill>
                  <a:schemeClr val="dk1"/>
                </a:solidFill>
                <a:latin typeface="Calibri"/>
                <a:ea typeface="Calibri"/>
                <a:cs typeface="Calibri"/>
                <a:sym typeface="Calibri"/>
              </a:rPr>
              <a:t> driving output (</a:t>
            </a:r>
            <a:r>
              <a:rPr b="1" lang="en-US" sz="1650">
                <a:solidFill>
                  <a:schemeClr val="dk1"/>
                </a:solidFill>
                <a:latin typeface="Calibri"/>
                <a:ea typeface="Calibri"/>
                <a:cs typeface="Calibri"/>
                <a:sym typeface="Calibri"/>
              </a:rPr>
              <a:t>C + G + I</a:t>
            </a:r>
            <a:r>
              <a:rPr lang="en-US" sz="1650">
                <a:solidFill>
                  <a:schemeClr val="dk1"/>
                </a:solidFill>
                <a:latin typeface="Calibri"/>
                <a:ea typeface="Calibri"/>
                <a:cs typeface="Calibri"/>
                <a:sym typeface="Calibri"/>
              </a:rPr>
              <a:t>)</a:t>
            </a:r>
            <a:endParaRPr sz="1650">
              <a:solidFill>
                <a:schemeClr val="dk1"/>
              </a:solidFill>
              <a:latin typeface="Calibri"/>
              <a:ea typeface="Calibri"/>
              <a:cs typeface="Calibri"/>
              <a:sym typeface="Calibri"/>
            </a:endParaRPr>
          </a:p>
          <a:p>
            <a:pPr indent="-333375" lvl="0" marL="457200" rtl="0" algn="l">
              <a:spcBef>
                <a:spcPts val="0"/>
              </a:spcBef>
              <a:spcAft>
                <a:spcPts val="0"/>
              </a:spcAft>
              <a:buClr>
                <a:schemeClr val="dk1"/>
              </a:buClr>
              <a:buSzPts val="1650"/>
              <a:buFont typeface="Calibri"/>
              <a:buChar char="●"/>
            </a:pPr>
            <a:r>
              <a:rPr lang="en-US" sz="1650">
                <a:solidFill>
                  <a:schemeClr val="dk1"/>
                </a:solidFill>
                <a:latin typeface="Calibri"/>
                <a:ea typeface="Calibri"/>
                <a:cs typeface="Calibri"/>
                <a:sym typeface="Calibri"/>
              </a:rPr>
              <a:t>Highlights </a:t>
            </a:r>
            <a:r>
              <a:rPr b="1" lang="en-US" sz="1650">
                <a:solidFill>
                  <a:schemeClr val="dk1"/>
                </a:solidFill>
                <a:latin typeface="Calibri"/>
                <a:ea typeface="Calibri"/>
                <a:cs typeface="Calibri"/>
                <a:sym typeface="Calibri"/>
              </a:rPr>
              <a:t>growth rate</a:t>
            </a:r>
            <a:r>
              <a:rPr lang="en-US" sz="1650">
                <a:solidFill>
                  <a:schemeClr val="dk1"/>
                </a:solidFill>
                <a:latin typeface="Calibri"/>
                <a:ea typeface="Calibri"/>
                <a:cs typeface="Calibri"/>
                <a:sym typeface="Calibri"/>
              </a:rPr>
              <a:t> or </a:t>
            </a:r>
            <a:r>
              <a:rPr b="1" lang="en-US" sz="1650">
                <a:solidFill>
                  <a:schemeClr val="dk1"/>
                </a:solidFill>
                <a:latin typeface="Calibri"/>
                <a:ea typeface="Calibri"/>
                <a:cs typeface="Calibri"/>
                <a:sym typeface="Calibri"/>
              </a:rPr>
              <a:t>contribution %</a:t>
            </a:r>
            <a:endParaRPr b="1" sz="1650">
              <a:solidFill>
                <a:schemeClr val="dk1"/>
              </a:solidFill>
              <a:latin typeface="Calibri"/>
              <a:ea typeface="Calibri"/>
              <a:cs typeface="Calibri"/>
              <a:sym typeface="Calibri"/>
            </a:endParaRPr>
          </a:p>
        </p:txBody>
      </p:sp>
      <p:sp>
        <p:nvSpPr>
          <p:cNvPr id="177" name="Google Shape;177;p29"/>
          <p:cNvSpPr txBox="1"/>
          <p:nvPr/>
        </p:nvSpPr>
        <p:spPr>
          <a:xfrm>
            <a:off x="6007903" y="3710618"/>
            <a:ext cx="3034800" cy="1015800"/>
          </a:xfrm>
          <a:prstGeom prst="rect">
            <a:avLst/>
          </a:prstGeom>
          <a:noFill/>
          <a:ln>
            <a:noFill/>
          </a:ln>
        </p:spPr>
        <p:txBody>
          <a:bodyPr anchorCtr="0" anchor="t" bIns="45700" lIns="91425" spcFirstLastPara="1" rIns="91425" wrap="square" tIns="45700">
            <a:spAutoFit/>
          </a:bodyPr>
          <a:lstStyle/>
          <a:p>
            <a:pPr indent="0" lvl="0" marL="0" marR="0" rtl="0" algn="just">
              <a:spcBef>
                <a:spcPts val="0"/>
              </a:spcBef>
              <a:spcAft>
                <a:spcPts val="0"/>
              </a:spcAft>
              <a:buNone/>
            </a:pPr>
            <a:r>
              <a:rPr lang="en-US" sz="1500">
                <a:solidFill>
                  <a:schemeClr val="dk1"/>
                </a:solidFill>
                <a:latin typeface="Calibri"/>
                <a:ea typeface="Calibri"/>
                <a:cs typeface="Calibri"/>
                <a:sym typeface="Calibri"/>
              </a:rPr>
              <a:t>Final Output Components Trend Panel</a:t>
            </a:r>
            <a:endParaRPr sz="1500">
              <a:solidFill>
                <a:schemeClr val="dk1"/>
              </a:solidFill>
              <a:latin typeface="Calibri"/>
              <a:ea typeface="Calibri"/>
              <a:cs typeface="Calibri"/>
              <a:sym typeface="Calibri"/>
            </a:endParaRPr>
          </a:p>
          <a:p>
            <a:pPr indent="-323850" lvl="0" marL="457200" rtl="0" algn="just">
              <a:spcBef>
                <a:spcPts val="0"/>
              </a:spcBef>
              <a:spcAft>
                <a:spcPts val="0"/>
              </a:spcAft>
              <a:buClr>
                <a:schemeClr val="dk1"/>
              </a:buClr>
              <a:buSzPts val="1500"/>
              <a:buFont typeface="Calibri"/>
              <a:buChar char="●"/>
            </a:pPr>
            <a:r>
              <a:rPr lang="en-US" sz="1500">
                <a:solidFill>
                  <a:schemeClr val="dk1"/>
                </a:solidFill>
                <a:latin typeface="Calibri"/>
                <a:ea typeface="Calibri"/>
                <a:cs typeface="Calibri"/>
                <a:sym typeface="Calibri"/>
              </a:rPr>
              <a:t>Displays side by side comparisons</a:t>
            </a:r>
            <a:endParaRPr sz="1500">
              <a:solidFill>
                <a:schemeClr val="dk1"/>
              </a:solidFill>
              <a:latin typeface="Calibri"/>
              <a:ea typeface="Calibri"/>
              <a:cs typeface="Calibri"/>
              <a:sym typeface="Calibri"/>
            </a:endParaRPr>
          </a:p>
        </p:txBody>
      </p:sp>
      <p:sp>
        <p:nvSpPr>
          <p:cNvPr id="178" name="Google Shape;178;p29"/>
          <p:cNvSpPr/>
          <p:nvPr/>
        </p:nvSpPr>
        <p:spPr>
          <a:xfrm>
            <a:off x="9446125" y="3635375"/>
            <a:ext cx="2448000" cy="2611500"/>
          </a:xfrm>
          <a:prstGeom prst="rect">
            <a:avLst/>
          </a:prstGeom>
          <a:solidFill>
            <a:schemeClr val="lt1"/>
          </a:solidFill>
          <a:ln cap="flat" cmpd="sng" w="3810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600">
              <a:latin typeface="Average"/>
              <a:ea typeface="Average"/>
              <a:cs typeface="Average"/>
              <a:sym typeface="Average"/>
            </a:endParaRPr>
          </a:p>
        </p:txBody>
      </p:sp>
      <p:sp>
        <p:nvSpPr>
          <p:cNvPr id="179" name="Google Shape;179;p29"/>
          <p:cNvSpPr txBox="1"/>
          <p:nvPr/>
        </p:nvSpPr>
        <p:spPr>
          <a:xfrm>
            <a:off x="9587200" y="3728131"/>
            <a:ext cx="2189100" cy="646500"/>
          </a:xfrm>
          <a:prstGeom prst="rect">
            <a:avLst/>
          </a:prstGeom>
          <a:noFill/>
          <a:ln>
            <a:noFill/>
          </a:ln>
        </p:spPr>
        <p:txBody>
          <a:bodyPr anchorCtr="0" anchor="t" bIns="45700" lIns="91425" spcFirstLastPara="1" rIns="91425" wrap="square" tIns="45700">
            <a:spAutoFit/>
          </a:bodyPr>
          <a:lstStyle/>
          <a:p>
            <a:pPr indent="0" lvl="0" marL="0" rtl="0" algn="just">
              <a:spcBef>
                <a:spcPts val="0"/>
              </a:spcBef>
              <a:spcAft>
                <a:spcPts val="0"/>
              </a:spcAft>
              <a:buNone/>
            </a:pPr>
            <a:r>
              <a:rPr lang="en-US" sz="1800">
                <a:solidFill>
                  <a:schemeClr val="dk1"/>
                </a:solidFill>
                <a:latin typeface="Calibri"/>
                <a:ea typeface="Calibri"/>
                <a:cs typeface="Calibri"/>
                <a:sym typeface="Calibri"/>
              </a:rPr>
              <a:t>Comparative Insights Panel</a:t>
            </a:r>
            <a:endParaRPr sz="1800">
              <a:solidFill>
                <a:schemeClr val="dk1"/>
              </a:solidFill>
              <a:latin typeface="Calibri"/>
              <a:ea typeface="Calibri"/>
              <a:cs typeface="Calibri"/>
              <a:sym typeface="Calibri"/>
            </a:endParaRPr>
          </a:p>
        </p:txBody>
      </p:sp>
      <p:pic>
        <p:nvPicPr>
          <p:cNvPr id="180" name="Google Shape;180;p29"/>
          <p:cNvPicPr preferRelativeResize="0"/>
          <p:nvPr/>
        </p:nvPicPr>
        <p:blipFill rotWithShape="1">
          <a:blip r:embed="rId4">
            <a:alphaModFix/>
          </a:blip>
          <a:srcRect b="49982" l="0" r="49284" t="0"/>
          <a:stretch/>
        </p:blipFill>
        <p:spPr>
          <a:xfrm>
            <a:off x="9587200" y="4469998"/>
            <a:ext cx="2189100" cy="1526205"/>
          </a:xfrm>
          <a:prstGeom prst="rect">
            <a:avLst/>
          </a:prstGeom>
          <a:noFill/>
          <a:ln>
            <a:noFill/>
          </a:ln>
        </p:spPr>
      </p:pic>
      <p:pic>
        <p:nvPicPr>
          <p:cNvPr id="181" name="Google Shape;181;p29"/>
          <p:cNvPicPr preferRelativeResize="0"/>
          <p:nvPr/>
        </p:nvPicPr>
        <p:blipFill>
          <a:blip r:embed="rId5">
            <a:alphaModFix/>
          </a:blip>
          <a:stretch>
            <a:fillRect/>
          </a:stretch>
        </p:blipFill>
        <p:spPr>
          <a:xfrm>
            <a:off x="8741500" y="1728099"/>
            <a:ext cx="3034800" cy="1599955"/>
          </a:xfrm>
          <a:prstGeom prst="rect">
            <a:avLst/>
          </a:prstGeom>
          <a:noFill/>
          <a:ln>
            <a:noFill/>
          </a:ln>
        </p:spPr>
      </p:pic>
      <p:pic>
        <p:nvPicPr>
          <p:cNvPr id="182" name="Google Shape;182;p29"/>
          <p:cNvPicPr preferRelativeResize="0"/>
          <p:nvPr/>
        </p:nvPicPr>
        <p:blipFill>
          <a:blip r:embed="rId6">
            <a:alphaModFix/>
          </a:blip>
          <a:stretch>
            <a:fillRect/>
          </a:stretch>
        </p:blipFill>
        <p:spPr>
          <a:xfrm>
            <a:off x="5938549" y="4706796"/>
            <a:ext cx="3279498" cy="1234614"/>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7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spcBef>
                <a:spcPts val="0"/>
              </a:spcBef>
              <a:spcAft>
                <a:spcPts val="0"/>
              </a:spcAft>
              <a:buClr>
                <a:schemeClr val="dk1"/>
              </a:buClr>
              <a:buSzPts val="4400"/>
              <a:buFont typeface="Calibri"/>
              <a:buNone/>
            </a:pPr>
            <a:r>
              <a:rPr lang="en-US"/>
              <a:t>Evaluation Techniques</a:t>
            </a:r>
            <a:endParaRPr/>
          </a:p>
        </p:txBody>
      </p:sp>
      <p:sp>
        <p:nvSpPr>
          <p:cNvPr id="188" name="Google Shape;188;p30"/>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374650" lvl="0" marL="457200" rtl="0" algn="just">
              <a:lnSpc>
                <a:spcPct val="105000"/>
              </a:lnSpc>
              <a:spcBef>
                <a:spcPts val="1000"/>
              </a:spcBef>
              <a:spcAft>
                <a:spcPts val="0"/>
              </a:spcAft>
              <a:buSzPts val="2300"/>
              <a:buChar char="●"/>
            </a:pPr>
            <a:r>
              <a:rPr b="1" lang="en-US" sz="2300"/>
              <a:t>Initial Validation:</a:t>
            </a:r>
            <a:endParaRPr b="1" sz="2300"/>
          </a:p>
          <a:p>
            <a:pPr indent="-374650" lvl="1" marL="914400" rtl="0" algn="just">
              <a:lnSpc>
                <a:spcPct val="105000"/>
              </a:lnSpc>
              <a:spcBef>
                <a:spcPts val="0"/>
              </a:spcBef>
              <a:spcAft>
                <a:spcPts val="0"/>
              </a:spcAft>
              <a:buSzPts val="2300"/>
              <a:buChar char="○"/>
            </a:pPr>
            <a:r>
              <a:rPr lang="en-US" sz="2300"/>
              <a:t>Verified consistency of </a:t>
            </a:r>
            <a:r>
              <a:rPr b="1" lang="en-US" sz="2300"/>
              <a:t>A and L matrices</a:t>
            </a:r>
            <a:r>
              <a:rPr lang="en-US" sz="2300"/>
              <a:t> across </a:t>
            </a:r>
            <a:r>
              <a:rPr b="1" lang="en-US" sz="2300"/>
              <a:t>25 countries</a:t>
            </a:r>
            <a:r>
              <a:rPr lang="en-US" sz="2300"/>
              <a:t> and years (1965–2000).</a:t>
            </a:r>
            <a:endParaRPr sz="2300"/>
          </a:p>
          <a:p>
            <a:pPr indent="-374650" lvl="1" marL="914400" rtl="0" algn="just">
              <a:lnSpc>
                <a:spcPct val="105000"/>
              </a:lnSpc>
              <a:spcBef>
                <a:spcPts val="0"/>
              </a:spcBef>
              <a:spcAft>
                <a:spcPts val="0"/>
              </a:spcAft>
              <a:buSzPts val="2300"/>
              <a:buChar char="○"/>
            </a:pPr>
            <a:r>
              <a:rPr lang="en-US" sz="2300"/>
              <a:t>Compared computed </a:t>
            </a:r>
            <a:r>
              <a:rPr b="1" lang="en-US" sz="2300"/>
              <a:t>total outputs</a:t>
            </a:r>
            <a:r>
              <a:rPr lang="en-US" sz="2300"/>
              <a:t> (x = Ly) with </a:t>
            </a:r>
            <a:r>
              <a:rPr b="1" lang="en-US" sz="2300"/>
              <a:t>WIOD reported aggregates.</a:t>
            </a:r>
            <a:endParaRPr b="1" sz="2300"/>
          </a:p>
          <a:p>
            <a:pPr indent="-374650" lvl="0" marL="457200" rtl="0" algn="just">
              <a:lnSpc>
                <a:spcPct val="105000"/>
              </a:lnSpc>
              <a:spcBef>
                <a:spcPts val="0"/>
              </a:spcBef>
              <a:spcAft>
                <a:spcPts val="0"/>
              </a:spcAft>
              <a:buSzPts val="2300"/>
              <a:buChar char="●"/>
            </a:pPr>
            <a:r>
              <a:rPr b="1" lang="en-US" sz="2300"/>
              <a:t>Model Evaluation:</a:t>
            </a:r>
            <a:endParaRPr b="1" sz="2300"/>
          </a:p>
          <a:p>
            <a:pPr indent="-374650" lvl="1" marL="914400" rtl="0" algn="just">
              <a:lnSpc>
                <a:spcPct val="105000"/>
              </a:lnSpc>
              <a:spcBef>
                <a:spcPts val="0"/>
              </a:spcBef>
              <a:spcAft>
                <a:spcPts val="0"/>
              </a:spcAft>
              <a:buSzPts val="2300"/>
              <a:buChar char="○"/>
            </a:pPr>
            <a:r>
              <a:rPr lang="en-US" sz="2300"/>
              <a:t>Used </a:t>
            </a:r>
            <a:r>
              <a:rPr b="1" lang="en-US" sz="2300"/>
              <a:t>KNN </a:t>
            </a:r>
            <a:r>
              <a:rPr lang="en-US" sz="2300"/>
              <a:t>to determine </a:t>
            </a:r>
            <a:r>
              <a:rPr b="1" lang="en-US" sz="2300"/>
              <a:t>regional </a:t>
            </a:r>
            <a:r>
              <a:rPr b="1" lang="en-US" sz="2300"/>
              <a:t>industry similarity</a:t>
            </a:r>
            <a:r>
              <a:rPr lang="en-US" sz="2300"/>
              <a:t>.</a:t>
            </a:r>
            <a:endParaRPr sz="2300"/>
          </a:p>
          <a:p>
            <a:pPr indent="-374650" lvl="1" marL="914400" rtl="0" algn="just">
              <a:lnSpc>
                <a:spcPct val="105000"/>
              </a:lnSpc>
              <a:spcBef>
                <a:spcPts val="0"/>
              </a:spcBef>
              <a:spcAft>
                <a:spcPts val="0"/>
              </a:spcAft>
              <a:buSzPts val="2300"/>
              <a:buChar char="○"/>
            </a:pPr>
            <a:r>
              <a:rPr b="1" lang="en-US" sz="2300"/>
              <a:t>Random Forest </a:t>
            </a:r>
            <a:r>
              <a:rPr lang="en-US" sz="2300"/>
              <a:t>to identify </a:t>
            </a:r>
            <a:r>
              <a:rPr b="1" lang="en-US" sz="2300"/>
              <a:t>key sectors driving aggregate output</a:t>
            </a:r>
            <a:r>
              <a:rPr lang="en-US" sz="2300"/>
              <a:t> (C + G + I).</a:t>
            </a:r>
            <a:endParaRPr sz="23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31"/>
          <p:cNvSpPr txBox="1"/>
          <p:nvPr>
            <p:ph type="title"/>
          </p:nvPr>
        </p:nvSpPr>
        <p:spPr>
          <a:xfrm>
            <a:off x="895000" y="2855000"/>
            <a:ext cx="10469700" cy="1148100"/>
          </a:xfrm>
          <a:prstGeom prst="rect">
            <a:avLst/>
          </a:prstGeom>
        </p:spPr>
        <p:txBody>
          <a:bodyPr anchorCtr="0" anchor="ctr" bIns="121900" lIns="121900" spcFirstLastPara="1" rIns="121900" wrap="square" tIns="121900">
            <a:normAutofit/>
          </a:bodyPr>
          <a:lstStyle/>
          <a:p>
            <a:pPr indent="0" lvl="0" marL="0" rtl="0" algn="ctr">
              <a:spcBef>
                <a:spcPts val="0"/>
              </a:spcBef>
              <a:spcAft>
                <a:spcPts val="0"/>
              </a:spcAft>
              <a:buNone/>
            </a:pPr>
            <a:r>
              <a:rPr lang="en-US"/>
              <a:t>Interesting Findings I</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2"/>
          <p:cNvSpPr txBox="1"/>
          <p:nvPr>
            <p:ph type="title"/>
          </p:nvPr>
        </p:nvSpPr>
        <p:spPr>
          <a:xfrm>
            <a:off x="354000" y="1441867"/>
            <a:ext cx="5393700" cy="2280300"/>
          </a:xfrm>
          <a:prstGeom prst="rect">
            <a:avLst/>
          </a:prstGeom>
        </p:spPr>
        <p:txBody>
          <a:bodyPr anchorCtr="0" anchor="b" bIns="121900" lIns="121900" spcFirstLastPara="1" rIns="121900" wrap="square" tIns="121900">
            <a:normAutofit/>
          </a:bodyPr>
          <a:lstStyle/>
          <a:p>
            <a:pPr indent="0" lvl="0" marL="0" rtl="0" algn="ctr">
              <a:spcBef>
                <a:spcPts val="0"/>
              </a:spcBef>
              <a:spcAft>
                <a:spcPts val="0"/>
              </a:spcAft>
              <a:buNone/>
            </a:pPr>
            <a:r>
              <a:rPr lang="en-US"/>
              <a:t>KNN Results</a:t>
            </a:r>
            <a:endParaRPr/>
          </a:p>
        </p:txBody>
      </p:sp>
      <p:sp>
        <p:nvSpPr>
          <p:cNvPr id="199" name="Google Shape;199;p32"/>
          <p:cNvSpPr txBox="1"/>
          <p:nvPr>
            <p:ph idx="1" type="subTitle"/>
          </p:nvPr>
        </p:nvSpPr>
        <p:spPr>
          <a:xfrm>
            <a:off x="354000" y="3793601"/>
            <a:ext cx="5393700" cy="1794000"/>
          </a:xfrm>
          <a:prstGeom prst="rect">
            <a:avLst/>
          </a:prstGeom>
        </p:spPr>
        <p:txBody>
          <a:bodyPr anchorCtr="0" anchor="t" bIns="121900" lIns="121900" spcFirstLastPara="1" rIns="121900" wrap="square" tIns="121900">
            <a:normAutofit lnSpcReduction="10000"/>
          </a:bodyPr>
          <a:lstStyle/>
          <a:p>
            <a:pPr indent="0" lvl="0" marL="0" rtl="0" algn="ctr">
              <a:spcBef>
                <a:spcPts val="0"/>
              </a:spcBef>
              <a:spcAft>
                <a:spcPts val="0"/>
              </a:spcAft>
              <a:buNone/>
            </a:pPr>
            <a:r>
              <a:rPr lang="en-US"/>
              <a:t>Applied KNN on the Leontief inverses computed per country per year. Model parameters found via GridSearch</a:t>
            </a:r>
            <a:endParaRPr/>
          </a:p>
        </p:txBody>
      </p:sp>
      <p:sp>
        <p:nvSpPr>
          <p:cNvPr id="200" name="Google Shape;200;p32"/>
          <p:cNvSpPr txBox="1"/>
          <p:nvPr>
            <p:ph idx="2" type="body"/>
          </p:nvPr>
        </p:nvSpPr>
        <p:spPr>
          <a:xfrm>
            <a:off x="6586000" y="965600"/>
            <a:ext cx="5115900" cy="4926900"/>
          </a:xfrm>
          <a:prstGeom prst="rect">
            <a:avLst/>
          </a:prstGeom>
        </p:spPr>
        <p:txBody>
          <a:bodyPr anchorCtr="0" anchor="ctr" bIns="121900" lIns="121900" spcFirstLastPara="1" rIns="121900" wrap="square" tIns="121900">
            <a:normAutofit lnSpcReduction="20000"/>
          </a:bodyPr>
          <a:lstStyle/>
          <a:p>
            <a:pPr indent="0" lvl="0" marL="0" rtl="0" algn="l">
              <a:spcBef>
                <a:spcPts val="0"/>
              </a:spcBef>
              <a:spcAft>
                <a:spcPts val="1600"/>
              </a:spcAft>
              <a:buNone/>
            </a:pPr>
            <a:r>
              <a:rPr lang="en-US"/>
              <a:t>Summary: Per year samples were not large enough to reliably classify regions and their economies. The model defaulted to Training on all available data led to extremely high accuracy leading to the question </a:t>
            </a:r>
            <a:r>
              <a:rPr lang="en-US"/>
              <a:t>whether</a:t>
            </a:r>
            <a:r>
              <a:rPr lang="en-US"/>
              <a:t> forecasting was actually possible (ie testing on unseen data). Also, explored methods of dimensionality reduction to try to combat potential overfit and maintaining robustness of </a:t>
            </a:r>
            <a:r>
              <a:rPr lang="en-US"/>
              <a:t>euclidean</a:t>
            </a:r>
            <a:r>
              <a:rPr lang="en-US"/>
              <a:t> distances.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Project Description</a:t>
            </a:r>
            <a:endParaRPr/>
          </a:p>
        </p:txBody>
      </p:sp>
      <p:sp>
        <p:nvSpPr>
          <p:cNvPr id="72" name="Google Shape;72;p15"/>
          <p:cNvSpPr txBox="1"/>
          <p:nvPr>
            <p:ph idx="1" type="body"/>
          </p:nvPr>
        </p:nvSpPr>
        <p:spPr>
          <a:xfrm>
            <a:off x="784775" y="1825625"/>
            <a:ext cx="10515600" cy="4351200"/>
          </a:xfrm>
          <a:prstGeom prst="rect">
            <a:avLst/>
          </a:prstGeom>
          <a:noFill/>
          <a:ln>
            <a:noFill/>
          </a:ln>
        </p:spPr>
        <p:txBody>
          <a:bodyPr anchorCtr="0" anchor="t" bIns="45700" lIns="91425" spcFirstLastPara="1" rIns="91425" wrap="square" tIns="45700">
            <a:normAutofit/>
          </a:bodyPr>
          <a:lstStyle/>
          <a:p>
            <a:pPr indent="-254634" lvl="0" marL="228600" rtl="0" algn="just">
              <a:lnSpc>
                <a:spcPct val="115000"/>
              </a:lnSpc>
              <a:spcBef>
                <a:spcPts val="0"/>
              </a:spcBef>
              <a:spcAft>
                <a:spcPts val="0"/>
              </a:spcAft>
              <a:buClr>
                <a:schemeClr val="dk1"/>
              </a:buClr>
              <a:buSzPts val="3000"/>
              <a:buChar char="●"/>
            </a:pPr>
            <a:r>
              <a:rPr lang="en-US" sz="2600"/>
              <a:t>We are looking to </a:t>
            </a:r>
            <a:r>
              <a:rPr lang="en-US" sz="2600"/>
              <a:t>analyze the difference between </a:t>
            </a:r>
            <a:r>
              <a:rPr b="1" lang="en-US" sz="2600"/>
              <a:t>25 different national economies</a:t>
            </a:r>
            <a:r>
              <a:rPr lang="en-US" sz="2600"/>
              <a:t> and their structures given </a:t>
            </a:r>
            <a:r>
              <a:rPr b="1" lang="en-US" sz="2600"/>
              <a:t>Input-Output models </a:t>
            </a:r>
            <a:r>
              <a:rPr lang="en-US" sz="2600"/>
              <a:t>and potentially </a:t>
            </a:r>
            <a:r>
              <a:rPr b="1" lang="en-US" sz="2600"/>
              <a:t>forecast certain effects of the economies</a:t>
            </a:r>
            <a:r>
              <a:rPr lang="en-US" sz="2600"/>
              <a:t>.</a:t>
            </a:r>
            <a:endParaRPr sz="2600"/>
          </a:p>
          <a:p>
            <a:pPr indent="-254634" lvl="0" marL="228600" rtl="0" algn="just">
              <a:lnSpc>
                <a:spcPct val="115000"/>
              </a:lnSpc>
              <a:spcBef>
                <a:spcPts val="1000"/>
              </a:spcBef>
              <a:spcAft>
                <a:spcPts val="0"/>
              </a:spcAft>
              <a:buClr>
                <a:schemeClr val="dk1"/>
              </a:buClr>
              <a:buSzPts val="3000"/>
              <a:buChar char="●"/>
            </a:pPr>
            <a:r>
              <a:rPr lang="en-US" sz="2600"/>
              <a:t> We will compute the </a:t>
            </a:r>
            <a:r>
              <a:rPr b="1" lang="en-US" sz="2600"/>
              <a:t>Leontief matrices</a:t>
            </a:r>
            <a:r>
              <a:rPr lang="en-US" sz="2600"/>
              <a:t> for each country using their respective input–output tables. This will allow us to analyze the structure of </a:t>
            </a:r>
            <a:r>
              <a:rPr b="1" lang="en-US" sz="2600"/>
              <a:t>inter-industry relationships</a:t>
            </a:r>
            <a:r>
              <a:rPr lang="en-US" sz="2600"/>
              <a:t> within each economy to identify key sectors</a:t>
            </a:r>
            <a:r>
              <a:rPr lang="en-US" sz="2600"/>
              <a:t>. </a:t>
            </a:r>
            <a:endParaRPr sz="2600"/>
          </a:p>
          <a:p>
            <a:pPr indent="-336550" lvl="1" marL="685800" rtl="0" algn="just">
              <a:lnSpc>
                <a:spcPct val="115000"/>
              </a:lnSpc>
              <a:spcBef>
                <a:spcPts val="1000"/>
              </a:spcBef>
              <a:spcAft>
                <a:spcPts val="1600"/>
              </a:spcAft>
              <a:buClr>
                <a:schemeClr val="dk1"/>
              </a:buClr>
              <a:buSzPts val="3500"/>
              <a:buChar char="○"/>
            </a:pPr>
            <a:r>
              <a:rPr b="1" lang="en-US" sz="2600"/>
              <a:t>x = Ax + y   =&gt;   x = (I - A)</a:t>
            </a:r>
            <a:r>
              <a:rPr b="1" baseline="30000" lang="en-US" sz="2600"/>
              <a:t>-1</a:t>
            </a:r>
            <a:r>
              <a:rPr b="1" lang="en-US" sz="2600"/>
              <a:t>y</a:t>
            </a:r>
            <a:endParaRPr b="1" sz="26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3"/>
          <p:cNvSpPr txBox="1"/>
          <p:nvPr>
            <p:ph idx="1" type="body"/>
          </p:nvPr>
        </p:nvSpPr>
        <p:spPr>
          <a:xfrm>
            <a:off x="206272" y="1461093"/>
            <a:ext cx="5333100" cy="1516200"/>
          </a:xfrm>
          <a:prstGeom prst="rect">
            <a:avLst/>
          </a:prstGeom>
        </p:spPr>
        <p:txBody>
          <a:bodyPr anchorCtr="0" anchor="t" bIns="121900" lIns="121900" spcFirstLastPara="1" rIns="121900" wrap="square" tIns="121900">
            <a:normAutofit lnSpcReduction="10000"/>
          </a:bodyPr>
          <a:lstStyle/>
          <a:p>
            <a:pPr indent="0" lvl="0" marL="0" rtl="0" algn="l">
              <a:spcBef>
                <a:spcPts val="0"/>
              </a:spcBef>
              <a:spcAft>
                <a:spcPts val="1600"/>
              </a:spcAft>
              <a:buNone/>
            </a:pPr>
            <a:r>
              <a:rPr lang="en-US"/>
              <a:t>Visualizing the model selection, we see the average CV accuracy was never higher than ~85%. A </a:t>
            </a:r>
            <a:r>
              <a:rPr lang="en-US"/>
              <a:t>quick</a:t>
            </a:r>
            <a:r>
              <a:rPr lang="en-US"/>
              <a:t> visual observation shows many of these models optimal accuracy hover around ~70-75%</a:t>
            </a:r>
            <a:endParaRPr/>
          </a:p>
        </p:txBody>
      </p:sp>
      <p:pic>
        <p:nvPicPr>
          <p:cNvPr id="206" name="Google Shape;206;p33" title="Adobe Express - KNN Per Year Results (1).gif"/>
          <p:cNvPicPr preferRelativeResize="0"/>
          <p:nvPr/>
        </p:nvPicPr>
        <p:blipFill rotWithShape="1">
          <a:blip r:embed="rId3">
            <a:alphaModFix/>
          </a:blip>
          <a:srcRect b="2543" l="0" r="0" t="2562"/>
          <a:stretch/>
        </p:blipFill>
        <p:spPr>
          <a:xfrm>
            <a:off x="184322" y="3232575"/>
            <a:ext cx="5376998" cy="2870258"/>
          </a:xfrm>
          <a:prstGeom prst="rect">
            <a:avLst/>
          </a:prstGeom>
          <a:noFill/>
          <a:ln>
            <a:noFill/>
          </a:ln>
        </p:spPr>
      </p:pic>
      <p:sp>
        <p:nvSpPr>
          <p:cNvPr id="207" name="Google Shape;207;p33"/>
          <p:cNvSpPr txBox="1"/>
          <p:nvPr>
            <p:ph type="title"/>
          </p:nvPr>
        </p:nvSpPr>
        <p:spPr>
          <a:xfrm>
            <a:off x="3459300" y="442300"/>
            <a:ext cx="52734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Fitting A KNN Model Per Year</a:t>
            </a:r>
            <a:endParaRPr/>
          </a:p>
        </p:txBody>
      </p:sp>
      <p:sp>
        <p:nvSpPr>
          <p:cNvPr id="208" name="Google Shape;208;p33"/>
          <p:cNvSpPr txBox="1"/>
          <p:nvPr>
            <p:ph idx="2" type="body"/>
          </p:nvPr>
        </p:nvSpPr>
        <p:spPr>
          <a:xfrm>
            <a:off x="5698875" y="1400500"/>
            <a:ext cx="6266700" cy="1637400"/>
          </a:xfrm>
          <a:prstGeom prst="rect">
            <a:avLst/>
          </a:prstGeom>
        </p:spPr>
        <p:txBody>
          <a:bodyPr anchorCtr="0" anchor="t" bIns="121900" lIns="121900" spcFirstLastPara="1" rIns="121900" wrap="square" tIns="121900">
            <a:noAutofit/>
          </a:bodyPr>
          <a:lstStyle/>
          <a:p>
            <a:pPr indent="0" lvl="0" marL="0" rtl="0" algn="l">
              <a:spcBef>
                <a:spcPts val="0"/>
              </a:spcBef>
              <a:spcAft>
                <a:spcPts val="1600"/>
              </a:spcAft>
              <a:buSzPts val="852"/>
              <a:buNone/>
            </a:pPr>
            <a:r>
              <a:rPr lang="en-US" sz="1772"/>
              <a:t>An optimal </a:t>
            </a:r>
            <a:r>
              <a:rPr lang="en-US" sz="1772"/>
              <a:t>KNN model trained on one year of data (ex: 1977 &amp; 2000) produces low accuracy. The sample of 25 countries is too small and the model is </a:t>
            </a:r>
            <a:r>
              <a:rPr lang="en-US" sz="1772"/>
              <a:t>unable</a:t>
            </a:r>
            <a:r>
              <a:rPr lang="en-US" sz="1772"/>
              <a:t> to pick up on key features to differentiate the regions. Thus, the model ends up predicting the dominant class (due to class imbalance).</a:t>
            </a:r>
            <a:endParaRPr sz="1772"/>
          </a:p>
        </p:txBody>
      </p:sp>
      <p:pic>
        <p:nvPicPr>
          <p:cNvPr id="209" name="Google Shape;209;p33"/>
          <p:cNvPicPr preferRelativeResize="0"/>
          <p:nvPr/>
        </p:nvPicPr>
        <p:blipFill>
          <a:blip r:embed="rId4">
            <a:alphaModFix/>
          </a:blip>
          <a:stretch>
            <a:fillRect/>
          </a:stretch>
        </p:blipFill>
        <p:spPr>
          <a:xfrm>
            <a:off x="8852775" y="3262479"/>
            <a:ext cx="3188599" cy="2803625"/>
          </a:xfrm>
          <a:prstGeom prst="rect">
            <a:avLst/>
          </a:prstGeom>
          <a:noFill/>
          <a:ln>
            <a:noFill/>
          </a:ln>
        </p:spPr>
      </p:pic>
      <p:pic>
        <p:nvPicPr>
          <p:cNvPr id="210" name="Google Shape;210;p33"/>
          <p:cNvPicPr preferRelativeResize="0"/>
          <p:nvPr/>
        </p:nvPicPr>
        <p:blipFill>
          <a:blip r:embed="rId5">
            <a:alphaModFix/>
          </a:blip>
          <a:stretch>
            <a:fillRect/>
          </a:stretch>
        </p:blipFill>
        <p:spPr>
          <a:xfrm>
            <a:off x="5612765" y="3262454"/>
            <a:ext cx="3188561" cy="2803625"/>
          </a:xfrm>
          <a:prstGeom prst="rect">
            <a:avLst/>
          </a:prstGeom>
          <a:noFill/>
          <a:ln>
            <a:noFill/>
          </a:ln>
        </p:spPr>
      </p:pic>
      <p:sp>
        <p:nvSpPr>
          <p:cNvPr id="211" name="Google Shape;211;p33"/>
          <p:cNvSpPr txBox="1"/>
          <p:nvPr/>
        </p:nvSpPr>
        <p:spPr>
          <a:xfrm>
            <a:off x="289075" y="6290625"/>
            <a:ext cx="7665300" cy="32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900">
                <a:solidFill>
                  <a:schemeClr val="accent3"/>
                </a:solidFill>
                <a:latin typeface="Average"/>
                <a:ea typeface="Average"/>
                <a:cs typeface="Average"/>
                <a:sym typeface="Average"/>
              </a:rPr>
              <a:t>*for reference, all models trained with 80/20 train/test split</a:t>
            </a:r>
            <a:endParaRPr sz="1900">
              <a:solidFill>
                <a:schemeClr val="accent3"/>
              </a:solidFill>
              <a:latin typeface="Average"/>
              <a:ea typeface="Average"/>
              <a:cs typeface="Average"/>
              <a:sym typeface="Average"/>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4"/>
          <p:cNvSpPr txBox="1"/>
          <p:nvPr>
            <p:ph idx="1" type="body"/>
          </p:nvPr>
        </p:nvSpPr>
        <p:spPr>
          <a:xfrm>
            <a:off x="314500" y="1461523"/>
            <a:ext cx="5686200" cy="1377000"/>
          </a:xfrm>
          <a:prstGeom prst="rect">
            <a:avLst/>
          </a:prstGeom>
        </p:spPr>
        <p:txBody>
          <a:bodyPr anchorCtr="0" anchor="t" bIns="121900" lIns="121900" spcFirstLastPara="1" rIns="121900" wrap="square" tIns="121900">
            <a:noAutofit/>
          </a:bodyPr>
          <a:lstStyle/>
          <a:p>
            <a:pPr indent="0" lvl="0" marL="0" rtl="0" algn="l">
              <a:lnSpc>
                <a:spcPct val="95000"/>
              </a:lnSpc>
              <a:spcBef>
                <a:spcPts val="0"/>
              </a:spcBef>
              <a:spcAft>
                <a:spcPts val="1600"/>
              </a:spcAft>
              <a:buSzPts val="935"/>
              <a:buNone/>
            </a:pPr>
            <a:r>
              <a:rPr lang="en-US" sz="1815"/>
              <a:t>Taking all the data from (1965-2000) and training a model (80/20 train/test split), testing accuracy is perfect. Implications of structural differences per region. Questions do arise in regards to predictive power and dimensionality.</a:t>
            </a:r>
            <a:endParaRPr sz="1815"/>
          </a:p>
        </p:txBody>
      </p:sp>
      <p:sp>
        <p:nvSpPr>
          <p:cNvPr id="217" name="Google Shape;217;p34"/>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Fitting KNN on All Data</a:t>
            </a:r>
            <a:endParaRPr/>
          </a:p>
        </p:txBody>
      </p:sp>
      <p:sp>
        <p:nvSpPr>
          <p:cNvPr id="218" name="Google Shape;218;p34"/>
          <p:cNvSpPr txBox="1"/>
          <p:nvPr>
            <p:ph idx="2" type="body"/>
          </p:nvPr>
        </p:nvSpPr>
        <p:spPr>
          <a:xfrm>
            <a:off x="6443200" y="1536631"/>
            <a:ext cx="5333100" cy="1302000"/>
          </a:xfrm>
          <a:prstGeom prst="rect">
            <a:avLst/>
          </a:prstGeom>
        </p:spPr>
        <p:txBody>
          <a:bodyPr anchorCtr="0" anchor="t" bIns="121900" lIns="121900" spcFirstLastPara="1" rIns="121900" wrap="square" tIns="121900">
            <a:normAutofit fontScale="77500"/>
          </a:bodyPr>
          <a:lstStyle/>
          <a:p>
            <a:pPr indent="0" lvl="0" marL="0" rtl="0" algn="l">
              <a:spcBef>
                <a:spcPts val="0"/>
              </a:spcBef>
              <a:spcAft>
                <a:spcPts val="1600"/>
              </a:spcAft>
              <a:buNone/>
            </a:pPr>
            <a:r>
              <a:rPr lang="en-US"/>
              <a:t>Testing on year specific data also produces perfect accuracy. (Below ex: of 1970 and 2000). More evidence to support that there are structural differences in regional economies. However we also observe low k which leads implies dimensionality issues.</a:t>
            </a:r>
            <a:endParaRPr/>
          </a:p>
        </p:txBody>
      </p:sp>
      <p:pic>
        <p:nvPicPr>
          <p:cNvPr id="219" name="Google Shape;219;p34"/>
          <p:cNvPicPr preferRelativeResize="0"/>
          <p:nvPr/>
        </p:nvPicPr>
        <p:blipFill>
          <a:blip r:embed="rId3">
            <a:alphaModFix/>
          </a:blip>
          <a:stretch>
            <a:fillRect/>
          </a:stretch>
        </p:blipFill>
        <p:spPr>
          <a:xfrm>
            <a:off x="756121" y="2943175"/>
            <a:ext cx="4224801" cy="3674875"/>
          </a:xfrm>
          <a:prstGeom prst="rect">
            <a:avLst/>
          </a:prstGeom>
          <a:noFill/>
          <a:ln>
            <a:noFill/>
          </a:ln>
        </p:spPr>
      </p:pic>
      <p:pic>
        <p:nvPicPr>
          <p:cNvPr id="220" name="Google Shape;220;p34"/>
          <p:cNvPicPr preferRelativeResize="0"/>
          <p:nvPr/>
        </p:nvPicPr>
        <p:blipFill>
          <a:blip r:embed="rId4">
            <a:alphaModFix/>
          </a:blip>
          <a:stretch>
            <a:fillRect/>
          </a:stretch>
        </p:blipFill>
        <p:spPr>
          <a:xfrm>
            <a:off x="5441500" y="2838525"/>
            <a:ext cx="3289500" cy="2892326"/>
          </a:xfrm>
          <a:prstGeom prst="rect">
            <a:avLst/>
          </a:prstGeom>
          <a:noFill/>
          <a:ln>
            <a:noFill/>
          </a:ln>
        </p:spPr>
      </p:pic>
      <p:pic>
        <p:nvPicPr>
          <p:cNvPr id="221" name="Google Shape;221;p34"/>
          <p:cNvPicPr preferRelativeResize="0"/>
          <p:nvPr/>
        </p:nvPicPr>
        <p:blipFill>
          <a:blip r:embed="rId5">
            <a:alphaModFix/>
          </a:blip>
          <a:stretch>
            <a:fillRect/>
          </a:stretch>
        </p:blipFill>
        <p:spPr>
          <a:xfrm>
            <a:off x="8802825" y="2838535"/>
            <a:ext cx="3289500" cy="289231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5"/>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lnSpcReduction="10000"/>
          </a:bodyPr>
          <a:lstStyle/>
          <a:p>
            <a:pPr indent="0" lvl="0" marL="0" rtl="0" algn="l">
              <a:spcBef>
                <a:spcPts val="0"/>
              </a:spcBef>
              <a:spcAft>
                <a:spcPts val="0"/>
              </a:spcAft>
              <a:buNone/>
            </a:pPr>
            <a:r>
              <a:rPr lang="en-US"/>
              <a:t>There are 23 Features in our inverse Leontief matrix and all matrices are square to determine sector-sector interaction. </a:t>
            </a:r>
            <a:endParaRPr/>
          </a:p>
          <a:p>
            <a:pPr indent="-381000" lvl="0" marL="457200" rtl="0" algn="l">
              <a:spcBef>
                <a:spcPts val="1600"/>
              </a:spcBef>
              <a:spcAft>
                <a:spcPts val="0"/>
              </a:spcAft>
              <a:buSzPts val="2400"/>
              <a:buChar char="-"/>
            </a:pPr>
            <a:r>
              <a:rPr lang="en-US"/>
              <a:t>When </a:t>
            </a:r>
            <a:r>
              <a:rPr lang="en-US"/>
              <a:t>flattened, dimensions are 1x529</a:t>
            </a:r>
            <a:endParaRPr/>
          </a:p>
          <a:p>
            <a:pPr indent="-349250" lvl="1" marL="914400" rtl="0" algn="l">
              <a:spcBef>
                <a:spcPts val="0"/>
              </a:spcBef>
              <a:spcAft>
                <a:spcPts val="0"/>
              </a:spcAft>
              <a:buSzPts val="1900"/>
              <a:buChar char="-"/>
            </a:pPr>
            <a:r>
              <a:rPr lang="en-US"/>
              <a:t>One country X  529 entries (23</a:t>
            </a:r>
            <a:r>
              <a:rPr baseline="30000" lang="en-US"/>
              <a:t>2</a:t>
            </a:r>
            <a:r>
              <a:rPr lang="en-US"/>
              <a:t>) </a:t>
            </a:r>
            <a:endParaRPr/>
          </a:p>
          <a:p>
            <a:pPr indent="-349250" lvl="1" marL="914400" rtl="0" algn="l">
              <a:spcBef>
                <a:spcPts val="0"/>
              </a:spcBef>
              <a:spcAft>
                <a:spcPts val="0"/>
              </a:spcAft>
              <a:buSzPts val="1900"/>
              <a:buChar char="-"/>
            </a:pPr>
            <a:r>
              <a:rPr lang="en-US"/>
              <a:t>25 countries implies 529 entries per year per country</a:t>
            </a:r>
            <a:endParaRPr/>
          </a:p>
          <a:p>
            <a:pPr indent="-381000" lvl="0" marL="457200" rtl="0" algn="l">
              <a:spcBef>
                <a:spcPts val="0"/>
              </a:spcBef>
              <a:spcAft>
                <a:spcPts val="0"/>
              </a:spcAft>
              <a:buSzPts val="2400"/>
              <a:buChar char="-"/>
            </a:pPr>
            <a:r>
              <a:rPr lang="en-US"/>
              <a:t>35 years of matrices </a:t>
            </a:r>
            <a:endParaRPr/>
          </a:p>
          <a:p>
            <a:pPr indent="-381000" lvl="0" marL="457200" rtl="0" algn="l">
              <a:spcBef>
                <a:spcPts val="0"/>
              </a:spcBef>
              <a:spcAft>
                <a:spcPts val="0"/>
              </a:spcAft>
              <a:buSzPts val="2400"/>
              <a:buChar char="-"/>
            </a:pPr>
            <a:r>
              <a:rPr lang="en-US"/>
              <a:t>In such high dimensions, Euclidean distance becomes less robust as all points are “close together”. </a:t>
            </a:r>
            <a:endParaRPr/>
          </a:p>
          <a:p>
            <a:pPr indent="0" lvl="0" marL="0" rtl="0" algn="l">
              <a:spcBef>
                <a:spcPts val="1600"/>
              </a:spcBef>
              <a:spcAft>
                <a:spcPts val="1600"/>
              </a:spcAft>
              <a:buNone/>
            </a:pPr>
            <a:r>
              <a:rPr lang="en-US"/>
              <a:t>To address this, we use PCA to see if we can maintain robustness and reduce dimensionality.</a:t>
            </a:r>
            <a:endParaRPr/>
          </a:p>
        </p:txBody>
      </p:sp>
      <p:sp>
        <p:nvSpPr>
          <p:cNvPr id="227" name="Google Shape;227;p35"/>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Dimensionality concerns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6"/>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PCA: All available data</a:t>
            </a:r>
            <a:endParaRPr/>
          </a:p>
        </p:txBody>
      </p:sp>
      <p:sp>
        <p:nvSpPr>
          <p:cNvPr id="233" name="Google Shape;233;p36"/>
          <p:cNvSpPr txBox="1"/>
          <p:nvPr>
            <p:ph idx="1" type="body"/>
          </p:nvPr>
        </p:nvSpPr>
        <p:spPr>
          <a:xfrm>
            <a:off x="270600" y="1623625"/>
            <a:ext cx="6068400" cy="41529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sz="2200"/>
              <a:t>Using the same Training set that was used to fit the earlier KNN model</a:t>
            </a:r>
            <a:endParaRPr sz="2200"/>
          </a:p>
          <a:p>
            <a:pPr indent="-368300" lvl="0" marL="457200" rtl="0" algn="l">
              <a:spcBef>
                <a:spcPts val="1600"/>
              </a:spcBef>
              <a:spcAft>
                <a:spcPts val="0"/>
              </a:spcAft>
              <a:buSzPts val="2200"/>
              <a:buChar char="-"/>
            </a:pPr>
            <a:r>
              <a:rPr lang="en-US" sz="2200"/>
              <a:t>Plotted PCA Scree plot of  explained variance captured with first 20 PC</a:t>
            </a:r>
            <a:endParaRPr sz="2200"/>
          </a:p>
          <a:p>
            <a:pPr indent="-368300" lvl="0" marL="457200" rtl="0" algn="l">
              <a:spcBef>
                <a:spcPts val="0"/>
              </a:spcBef>
              <a:spcAft>
                <a:spcPts val="0"/>
              </a:spcAft>
              <a:buSzPts val="2200"/>
              <a:buChar char="-"/>
            </a:pPr>
            <a:r>
              <a:rPr lang="en-US" sz="2200"/>
              <a:t>Using Kneedle point to help determine “elbow point” (ie: optimal PC)- 4 PC’s</a:t>
            </a:r>
            <a:endParaRPr sz="2200"/>
          </a:p>
          <a:p>
            <a:pPr indent="-349250" lvl="1" marL="914400" rtl="0" algn="l">
              <a:spcBef>
                <a:spcPts val="0"/>
              </a:spcBef>
              <a:spcAft>
                <a:spcPts val="0"/>
              </a:spcAft>
              <a:buSzPts val="1900"/>
              <a:buChar char="-"/>
            </a:pPr>
            <a:r>
              <a:rPr lang="en-US" sz="1900"/>
              <a:t>Kneedle finds the point where the function goes from steep to flat. In this case, it’s capturing the most explained variance until the change in captured variance diminishes.</a:t>
            </a:r>
            <a:endParaRPr sz="1900"/>
          </a:p>
        </p:txBody>
      </p:sp>
      <p:pic>
        <p:nvPicPr>
          <p:cNvPr id="234" name="Google Shape;234;p36" title="download.png"/>
          <p:cNvPicPr preferRelativeResize="0"/>
          <p:nvPr/>
        </p:nvPicPr>
        <p:blipFill>
          <a:blip r:embed="rId3">
            <a:alphaModFix/>
          </a:blip>
          <a:stretch>
            <a:fillRect/>
          </a:stretch>
        </p:blipFill>
        <p:spPr>
          <a:xfrm>
            <a:off x="6529050" y="1623625"/>
            <a:ext cx="5247250" cy="333531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7"/>
          <p:cNvSpPr txBox="1"/>
          <p:nvPr>
            <p:ph idx="1" type="body"/>
          </p:nvPr>
        </p:nvSpPr>
        <p:spPr>
          <a:xfrm>
            <a:off x="415600" y="5640767"/>
            <a:ext cx="79983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US" sz="4900"/>
              <a:t>PCA Clustering Visualizations</a:t>
            </a:r>
            <a:endParaRPr sz="4900"/>
          </a:p>
        </p:txBody>
      </p:sp>
      <p:pic>
        <p:nvPicPr>
          <p:cNvPr id="240" name="Google Shape;240;p37" title="download.png"/>
          <p:cNvPicPr preferRelativeResize="0"/>
          <p:nvPr/>
        </p:nvPicPr>
        <p:blipFill rotWithShape="1">
          <a:blip r:embed="rId3">
            <a:alphaModFix/>
          </a:blip>
          <a:srcRect b="288" l="0" r="0" t="288"/>
          <a:stretch/>
        </p:blipFill>
        <p:spPr>
          <a:xfrm>
            <a:off x="212607" y="311900"/>
            <a:ext cx="6518695" cy="4725111"/>
          </a:xfrm>
          <a:prstGeom prst="rect">
            <a:avLst/>
          </a:prstGeom>
          <a:noFill/>
          <a:ln>
            <a:noFill/>
          </a:ln>
        </p:spPr>
      </p:pic>
      <p:pic>
        <p:nvPicPr>
          <p:cNvPr id="241" name="Google Shape;241;p37" title="download.png"/>
          <p:cNvPicPr preferRelativeResize="0"/>
          <p:nvPr/>
        </p:nvPicPr>
        <p:blipFill>
          <a:blip r:embed="rId4">
            <a:alphaModFix/>
          </a:blip>
          <a:stretch>
            <a:fillRect/>
          </a:stretch>
        </p:blipFill>
        <p:spPr>
          <a:xfrm>
            <a:off x="6803800" y="187424"/>
            <a:ext cx="5227601" cy="53477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8"/>
          <p:cNvSpPr txBox="1"/>
          <p:nvPr>
            <p:ph idx="1" type="body"/>
          </p:nvPr>
        </p:nvSpPr>
        <p:spPr>
          <a:xfrm>
            <a:off x="415600" y="1852800"/>
            <a:ext cx="3744000" cy="4239300"/>
          </a:xfrm>
          <a:prstGeom prst="rect">
            <a:avLst/>
          </a:prstGeom>
        </p:spPr>
        <p:txBody>
          <a:bodyPr anchorCtr="0" anchor="t" bIns="121900" lIns="121900" spcFirstLastPara="1" rIns="121900" wrap="square" tIns="121900">
            <a:noAutofit/>
          </a:bodyPr>
          <a:lstStyle/>
          <a:p>
            <a:pPr indent="0" lvl="0" marL="0" rtl="0" algn="l">
              <a:lnSpc>
                <a:spcPct val="105000"/>
              </a:lnSpc>
              <a:spcBef>
                <a:spcPts val="0"/>
              </a:spcBef>
              <a:spcAft>
                <a:spcPts val="1600"/>
              </a:spcAft>
              <a:buNone/>
            </a:pPr>
            <a:r>
              <a:rPr lang="en-US" sz="2000"/>
              <a:t>On the same test set, we see two misclassified instances. Recall, the model trained on the full dataset had no misclassification. This models’ performance may have lower a misclassification but, it’s only marginally worse. the consistent high </a:t>
            </a:r>
            <a:r>
              <a:rPr lang="en-US" sz="2000"/>
              <a:t>performance leads me to believe that there are inherent economic differences between regions. </a:t>
            </a:r>
            <a:r>
              <a:rPr b="1" lang="en-US" sz="2000"/>
              <a:t>We will test the forecastability of the Leontief inverses.</a:t>
            </a:r>
            <a:endParaRPr b="1" sz="2000"/>
          </a:p>
        </p:txBody>
      </p:sp>
      <p:sp>
        <p:nvSpPr>
          <p:cNvPr id="247" name="Google Shape;247;p38"/>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p>
            <a:pPr indent="0" lvl="0" marL="0" rtl="0" algn="l">
              <a:spcBef>
                <a:spcPts val="0"/>
              </a:spcBef>
              <a:spcAft>
                <a:spcPts val="0"/>
              </a:spcAft>
              <a:buNone/>
            </a:pPr>
            <a:r>
              <a:rPr lang="en-US"/>
              <a:t>KNN on Reduced Data</a:t>
            </a:r>
            <a:endParaRPr/>
          </a:p>
        </p:txBody>
      </p:sp>
      <p:pic>
        <p:nvPicPr>
          <p:cNvPr id="248" name="Google Shape;248;p38" title="download.png"/>
          <p:cNvPicPr preferRelativeResize="0"/>
          <p:nvPr/>
        </p:nvPicPr>
        <p:blipFill>
          <a:blip r:embed="rId3">
            <a:alphaModFix/>
          </a:blip>
          <a:stretch>
            <a:fillRect/>
          </a:stretch>
        </p:blipFill>
        <p:spPr>
          <a:xfrm>
            <a:off x="4915238" y="694000"/>
            <a:ext cx="6219825" cy="54102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9"/>
          <p:cNvSpPr txBox="1"/>
          <p:nvPr>
            <p:ph type="title"/>
          </p:nvPr>
        </p:nvSpPr>
        <p:spPr>
          <a:xfrm>
            <a:off x="415600" y="740800"/>
            <a:ext cx="3744000" cy="1007700"/>
          </a:xfrm>
          <a:prstGeom prst="rect">
            <a:avLst/>
          </a:prstGeom>
        </p:spPr>
        <p:txBody>
          <a:bodyPr anchorCtr="0" anchor="b" bIns="121900" lIns="121900" spcFirstLastPara="1" rIns="121900" wrap="square" tIns="121900">
            <a:noAutofit/>
          </a:bodyPr>
          <a:lstStyle/>
          <a:p>
            <a:pPr indent="0" lvl="0" marL="0" rtl="0" algn="l">
              <a:spcBef>
                <a:spcPts val="0"/>
              </a:spcBef>
              <a:spcAft>
                <a:spcPts val="0"/>
              </a:spcAft>
              <a:buSzPts val="990"/>
              <a:buNone/>
            </a:pPr>
            <a:r>
              <a:rPr lang="en-US" sz="3580"/>
              <a:t>Forecastability of the Leontief Matrices</a:t>
            </a:r>
            <a:endParaRPr sz="3580"/>
          </a:p>
        </p:txBody>
      </p:sp>
      <p:sp>
        <p:nvSpPr>
          <p:cNvPr id="254" name="Google Shape;254;p39"/>
          <p:cNvSpPr txBox="1"/>
          <p:nvPr>
            <p:ph idx="1" type="body"/>
          </p:nvPr>
        </p:nvSpPr>
        <p:spPr>
          <a:xfrm>
            <a:off x="415600" y="1700400"/>
            <a:ext cx="3888600" cy="4359300"/>
          </a:xfrm>
          <a:prstGeom prst="rect">
            <a:avLst/>
          </a:prstGeom>
        </p:spPr>
        <p:txBody>
          <a:bodyPr anchorCtr="0" anchor="t" bIns="121900" lIns="121900" spcFirstLastPara="1" rIns="121900" wrap="square" tIns="121900">
            <a:noAutofit/>
          </a:bodyPr>
          <a:lstStyle/>
          <a:p>
            <a:pPr indent="0" lvl="0" marL="0" rtl="0" algn="l">
              <a:lnSpc>
                <a:spcPct val="105000"/>
              </a:lnSpc>
              <a:spcBef>
                <a:spcPts val="0"/>
              </a:spcBef>
              <a:spcAft>
                <a:spcPts val="0"/>
              </a:spcAft>
              <a:buNone/>
            </a:pPr>
            <a:r>
              <a:rPr lang="en-US" sz="1800"/>
              <a:t>Training a KNN model on a subset of data ranging from years 1965-1990. The model will be blind to these future years and if it’s still able to differentiate these regional economies it further supports the existence of structural differences.</a:t>
            </a:r>
            <a:endParaRPr sz="1800"/>
          </a:p>
          <a:p>
            <a:pPr indent="0" lvl="0" marL="0" rtl="0" algn="l">
              <a:lnSpc>
                <a:spcPct val="105000"/>
              </a:lnSpc>
              <a:spcBef>
                <a:spcPts val="1600"/>
              </a:spcBef>
              <a:spcAft>
                <a:spcPts val="0"/>
              </a:spcAft>
              <a:buNone/>
            </a:pPr>
            <a:r>
              <a:rPr lang="en-US" sz="1800"/>
              <a:t>Model fitting metrics</a:t>
            </a:r>
            <a:endParaRPr sz="1800"/>
          </a:p>
          <a:p>
            <a:pPr indent="-342900" lvl="0" marL="457200" rtl="0" algn="l">
              <a:lnSpc>
                <a:spcPct val="105000"/>
              </a:lnSpc>
              <a:spcBef>
                <a:spcPts val="1600"/>
              </a:spcBef>
              <a:spcAft>
                <a:spcPts val="0"/>
              </a:spcAft>
              <a:buSzPts val="1800"/>
              <a:buChar char="-"/>
            </a:pPr>
            <a:r>
              <a:rPr lang="en-US" sz="1800"/>
              <a:t>Train Accuracy: 0.9985</a:t>
            </a:r>
            <a:endParaRPr sz="1800"/>
          </a:p>
          <a:p>
            <a:pPr indent="-342900" lvl="0" marL="457200" rtl="0" algn="l">
              <a:lnSpc>
                <a:spcPct val="105000"/>
              </a:lnSpc>
              <a:spcBef>
                <a:spcPts val="0"/>
              </a:spcBef>
              <a:spcAft>
                <a:spcPts val="0"/>
              </a:spcAft>
              <a:buSzPts val="1800"/>
              <a:buChar char="-"/>
            </a:pPr>
            <a:r>
              <a:rPr lang="en-US" sz="1800"/>
              <a:t>Test Accuracy: 0.948</a:t>
            </a:r>
            <a:endParaRPr sz="1800"/>
          </a:p>
          <a:p>
            <a:pPr indent="0" lvl="0" marL="0" rtl="0" algn="l">
              <a:lnSpc>
                <a:spcPct val="105000"/>
              </a:lnSpc>
              <a:spcBef>
                <a:spcPts val="1600"/>
              </a:spcBef>
              <a:spcAft>
                <a:spcPts val="1600"/>
              </a:spcAft>
              <a:buNone/>
            </a:pPr>
            <a:r>
              <a:rPr lang="en-US" sz="1800"/>
              <a:t>A question that comes up: Is class imbalance affecting the model too heavily or are there specific instances causing misclassification?</a:t>
            </a:r>
            <a:endParaRPr sz="1800"/>
          </a:p>
        </p:txBody>
      </p:sp>
      <p:pic>
        <p:nvPicPr>
          <p:cNvPr id="255" name="Google Shape;255;p39"/>
          <p:cNvPicPr preferRelativeResize="0"/>
          <p:nvPr/>
        </p:nvPicPr>
        <p:blipFill>
          <a:blip r:embed="rId3">
            <a:alphaModFix/>
          </a:blip>
          <a:stretch>
            <a:fillRect/>
          </a:stretch>
        </p:blipFill>
        <p:spPr>
          <a:xfrm>
            <a:off x="4659975" y="809625"/>
            <a:ext cx="6219825" cy="523875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40"/>
          <p:cNvSpPr txBox="1"/>
          <p:nvPr>
            <p:ph type="title"/>
          </p:nvPr>
        </p:nvSpPr>
        <p:spPr>
          <a:xfrm>
            <a:off x="415600" y="249650"/>
            <a:ext cx="5257800" cy="1007700"/>
          </a:xfrm>
          <a:prstGeom prst="rect">
            <a:avLst/>
          </a:prstGeom>
        </p:spPr>
        <p:txBody>
          <a:bodyPr anchorCtr="0" anchor="b" bIns="121900" lIns="121900" spcFirstLastPara="1" rIns="121900" wrap="square" tIns="121900">
            <a:normAutofit/>
          </a:bodyPr>
          <a:lstStyle/>
          <a:p>
            <a:pPr indent="0" lvl="0" marL="0" rtl="0" algn="l">
              <a:spcBef>
                <a:spcPts val="0"/>
              </a:spcBef>
              <a:spcAft>
                <a:spcPts val="0"/>
              </a:spcAft>
              <a:buNone/>
            </a:pPr>
            <a:r>
              <a:rPr lang="en-US"/>
              <a:t>Investigating Misclassification</a:t>
            </a:r>
            <a:endParaRPr/>
          </a:p>
        </p:txBody>
      </p:sp>
      <p:sp>
        <p:nvSpPr>
          <p:cNvPr id="261" name="Google Shape;261;p40"/>
          <p:cNvSpPr txBox="1"/>
          <p:nvPr>
            <p:ph idx="1" type="body"/>
          </p:nvPr>
        </p:nvSpPr>
        <p:spPr>
          <a:xfrm>
            <a:off x="373000" y="1317025"/>
            <a:ext cx="5343000" cy="4805700"/>
          </a:xfrm>
          <a:prstGeom prst="rect">
            <a:avLst/>
          </a:prstGeom>
        </p:spPr>
        <p:txBody>
          <a:bodyPr anchorCtr="0" anchor="t" bIns="121900" lIns="121900" spcFirstLastPara="1" rIns="121900" wrap="square" tIns="121900">
            <a:noAutofit/>
          </a:bodyPr>
          <a:lstStyle/>
          <a:p>
            <a:pPr indent="0" lvl="0" marL="0" rtl="0" algn="l">
              <a:lnSpc>
                <a:spcPct val="95000"/>
              </a:lnSpc>
              <a:spcBef>
                <a:spcPts val="0"/>
              </a:spcBef>
              <a:spcAft>
                <a:spcPts val="0"/>
              </a:spcAft>
              <a:buSzPts val="1018"/>
              <a:buNone/>
            </a:pPr>
            <a:r>
              <a:rPr lang="en-US" sz="1779"/>
              <a:t>Korea 1998- Foreign investment collectively pulled out of Korea leading “to a sharp contraction of economic… a negative 6.7 percent growth, the worst in modern Korean history</a:t>
            </a:r>
            <a:r>
              <a:rPr lang="en-US" sz="1779"/>
              <a:t>.”. </a:t>
            </a:r>
            <a:endParaRPr sz="1779"/>
          </a:p>
          <a:p>
            <a:pPr indent="0" lvl="0" marL="0" rtl="0" algn="l">
              <a:lnSpc>
                <a:spcPct val="95000"/>
              </a:lnSpc>
              <a:spcBef>
                <a:spcPts val="1600"/>
              </a:spcBef>
              <a:spcAft>
                <a:spcPts val="0"/>
              </a:spcAft>
              <a:buSzPts val="1018"/>
              <a:buNone/>
            </a:pPr>
            <a:r>
              <a:rPr lang="en-US" sz="1779"/>
              <a:t>Taiwan 1990’s- Massive political overturning and democratization could have be a potential explanation. (Key sectors to look for may be government spending metrics).</a:t>
            </a:r>
            <a:endParaRPr sz="1779"/>
          </a:p>
          <a:p>
            <a:pPr indent="0" lvl="0" marL="0" rtl="0" algn="l">
              <a:lnSpc>
                <a:spcPct val="95000"/>
              </a:lnSpc>
              <a:spcBef>
                <a:spcPts val="1600"/>
              </a:spcBef>
              <a:spcAft>
                <a:spcPts val="0"/>
              </a:spcAft>
              <a:buSzPts val="1018"/>
              <a:buNone/>
            </a:pPr>
            <a:r>
              <a:rPr lang="en-US" sz="1779"/>
              <a:t>Canada Late 1990’s- Canada was freshly out of a recession (early 1990’s) and typically, these economies post recession experience a peak or “boom” (expansionary stage)  before stabilizing to a more consistent level state. (lifecycle of economies)</a:t>
            </a:r>
            <a:endParaRPr sz="1779"/>
          </a:p>
          <a:p>
            <a:pPr indent="0" lvl="0" marL="0" rtl="0" algn="l">
              <a:lnSpc>
                <a:spcPct val="95000"/>
              </a:lnSpc>
              <a:spcBef>
                <a:spcPts val="1600"/>
              </a:spcBef>
              <a:spcAft>
                <a:spcPts val="1600"/>
              </a:spcAft>
              <a:buSzPts val="1018"/>
              <a:buNone/>
            </a:pPr>
            <a:r>
              <a:rPr lang="en-US" sz="1779"/>
              <a:t>Greece 1999- Greece began implementing labor laws regarding foreign nationals. Also, their nation’s debt is relatively high which could affect the sector to sector behavior of the economy.</a:t>
            </a:r>
            <a:endParaRPr sz="1779"/>
          </a:p>
        </p:txBody>
      </p:sp>
      <p:pic>
        <p:nvPicPr>
          <p:cNvPr id="262" name="Google Shape;262;p40"/>
          <p:cNvPicPr preferRelativeResize="0"/>
          <p:nvPr/>
        </p:nvPicPr>
        <p:blipFill>
          <a:blip r:embed="rId3">
            <a:alphaModFix/>
          </a:blip>
          <a:stretch>
            <a:fillRect/>
          </a:stretch>
        </p:blipFill>
        <p:spPr>
          <a:xfrm>
            <a:off x="6083075" y="657225"/>
            <a:ext cx="4848225" cy="55435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41"/>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PCA: Subsetted Years</a:t>
            </a:r>
            <a:endParaRPr/>
          </a:p>
        </p:txBody>
      </p:sp>
      <p:sp>
        <p:nvSpPr>
          <p:cNvPr id="268" name="Google Shape;268;p41"/>
          <p:cNvSpPr txBox="1"/>
          <p:nvPr>
            <p:ph idx="1" type="body"/>
          </p:nvPr>
        </p:nvSpPr>
        <p:spPr>
          <a:xfrm>
            <a:off x="270600" y="1623625"/>
            <a:ext cx="6068400" cy="47373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sz="2200"/>
              <a:t>To address the same potential dimensionality concerns, </a:t>
            </a:r>
            <a:endParaRPr sz="2200"/>
          </a:p>
          <a:p>
            <a:pPr indent="0" lvl="0" marL="0" rtl="0" algn="l">
              <a:spcBef>
                <a:spcPts val="1600"/>
              </a:spcBef>
              <a:spcAft>
                <a:spcPts val="0"/>
              </a:spcAft>
              <a:buNone/>
            </a:pPr>
            <a:r>
              <a:rPr lang="en-US" sz="2200"/>
              <a:t>Using the same Training set that was used to fit the earlier KNN model</a:t>
            </a:r>
            <a:endParaRPr sz="2200"/>
          </a:p>
          <a:p>
            <a:pPr indent="-368300" lvl="0" marL="457200" rtl="0" algn="l">
              <a:spcBef>
                <a:spcPts val="1600"/>
              </a:spcBef>
              <a:spcAft>
                <a:spcPts val="0"/>
              </a:spcAft>
              <a:buSzPts val="2200"/>
              <a:buChar char="-"/>
            </a:pPr>
            <a:r>
              <a:rPr lang="en-US" sz="2200"/>
              <a:t>Plotted PCA Scree plot of explained variance captured with first 20 PC</a:t>
            </a:r>
            <a:endParaRPr sz="2200"/>
          </a:p>
          <a:p>
            <a:pPr indent="-368300" lvl="0" marL="457200" rtl="0" algn="l">
              <a:spcBef>
                <a:spcPts val="0"/>
              </a:spcBef>
              <a:spcAft>
                <a:spcPts val="0"/>
              </a:spcAft>
              <a:buSzPts val="2200"/>
              <a:buChar char="-"/>
            </a:pPr>
            <a:r>
              <a:rPr lang="en-US" sz="2200"/>
              <a:t>Again, used Kneedle point to help determine “elbow point” (ie: optimal PC)- 7 PC’s</a:t>
            </a:r>
            <a:endParaRPr sz="1900"/>
          </a:p>
        </p:txBody>
      </p:sp>
      <p:pic>
        <p:nvPicPr>
          <p:cNvPr id="269" name="Google Shape;269;p41"/>
          <p:cNvPicPr preferRelativeResize="0"/>
          <p:nvPr/>
        </p:nvPicPr>
        <p:blipFill>
          <a:blip r:embed="rId3">
            <a:alphaModFix/>
          </a:blip>
          <a:stretch>
            <a:fillRect/>
          </a:stretch>
        </p:blipFill>
        <p:spPr>
          <a:xfrm>
            <a:off x="6339000" y="1509275"/>
            <a:ext cx="5700600" cy="3623496"/>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2"/>
          <p:cNvSpPr txBox="1"/>
          <p:nvPr>
            <p:ph idx="1" type="body"/>
          </p:nvPr>
        </p:nvSpPr>
        <p:spPr>
          <a:xfrm>
            <a:off x="415600" y="5640767"/>
            <a:ext cx="7998300" cy="806700"/>
          </a:xfrm>
          <a:prstGeom prst="rect">
            <a:avLst/>
          </a:prstGeom>
        </p:spPr>
        <p:txBody>
          <a:bodyPr anchorCtr="0" anchor="ctr" bIns="121900" lIns="121900" spcFirstLastPara="1" rIns="121900" wrap="square" tIns="121900">
            <a:noAutofit/>
          </a:bodyPr>
          <a:lstStyle/>
          <a:p>
            <a:pPr indent="0" lvl="0" marL="0" rtl="0" algn="l">
              <a:spcBef>
                <a:spcPts val="0"/>
              </a:spcBef>
              <a:spcAft>
                <a:spcPts val="0"/>
              </a:spcAft>
              <a:buNone/>
            </a:pPr>
            <a:r>
              <a:rPr lang="en-US" sz="4200"/>
              <a:t>PCA Clustering Visualizations</a:t>
            </a:r>
            <a:endParaRPr sz="4200"/>
          </a:p>
        </p:txBody>
      </p:sp>
      <p:pic>
        <p:nvPicPr>
          <p:cNvPr id="275" name="Google Shape;275;p42"/>
          <p:cNvPicPr preferRelativeResize="0"/>
          <p:nvPr/>
        </p:nvPicPr>
        <p:blipFill>
          <a:blip r:embed="rId3">
            <a:alphaModFix/>
          </a:blip>
          <a:stretch>
            <a:fillRect/>
          </a:stretch>
        </p:blipFill>
        <p:spPr>
          <a:xfrm>
            <a:off x="6981026" y="152400"/>
            <a:ext cx="5058575" cy="5174814"/>
          </a:xfrm>
          <a:prstGeom prst="rect">
            <a:avLst/>
          </a:prstGeom>
          <a:noFill/>
          <a:ln>
            <a:noFill/>
          </a:ln>
        </p:spPr>
      </p:pic>
      <p:pic>
        <p:nvPicPr>
          <p:cNvPr id="276" name="Google Shape;276;p42"/>
          <p:cNvPicPr preferRelativeResize="0"/>
          <p:nvPr/>
        </p:nvPicPr>
        <p:blipFill>
          <a:blip r:embed="rId4">
            <a:alphaModFix/>
          </a:blip>
          <a:stretch>
            <a:fillRect/>
          </a:stretch>
        </p:blipFill>
        <p:spPr>
          <a:xfrm>
            <a:off x="152400" y="152400"/>
            <a:ext cx="6676225" cy="486743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 name="Shape 76"/>
        <p:cNvGrpSpPr/>
        <p:nvPr/>
      </p:nvGrpSpPr>
      <p:grpSpPr>
        <a:xfrm>
          <a:off x="0" y="0"/>
          <a:ext cx="0" cy="0"/>
          <a:chOff x="0" y="0"/>
          <a:chExt cx="0" cy="0"/>
        </a:xfrm>
      </p:grpSpPr>
      <p:sp>
        <p:nvSpPr>
          <p:cNvPr id="77" name="Google Shape;77;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Dataset Description and Sample Snapshots</a:t>
            </a:r>
            <a:endParaRPr/>
          </a:p>
        </p:txBody>
      </p:sp>
      <p:sp>
        <p:nvSpPr>
          <p:cNvPr id="78" name="Google Shape;78;p16"/>
          <p:cNvSpPr txBox="1"/>
          <p:nvPr>
            <p:ph idx="1" type="body"/>
          </p:nvPr>
        </p:nvSpPr>
        <p:spPr>
          <a:xfrm>
            <a:off x="838200" y="1555507"/>
            <a:ext cx="10515600" cy="4351200"/>
          </a:xfrm>
          <a:prstGeom prst="rect">
            <a:avLst/>
          </a:prstGeom>
          <a:noFill/>
          <a:ln>
            <a:noFill/>
          </a:ln>
        </p:spPr>
        <p:txBody>
          <a:bodyPr anchorCtr="0" anchor="t" bIns="45700" lIns="91425" spcFirstLastPara="1" rIns="91425" wrap="square" tIns="45700">
            <a:normAutofit/>
          </a:bodyPr>
          <a:lstStyle/>
          <a:p>
            <a:pPr indent="-229234" lvl="0" marL="228600" marR="0" rtl="0" algn="just">
              <a:lnSpc>
                <a:spcPct val="115000"/>
              </a:lnSpc>
              <a:spcBef>
                <a:spcPts val="0"/>
              </a:spcBef>
              <a:spcAft>
                <a:spcPts val="0"/>
              </a:spcAft>
              <a:buSzPts val="2600"/>
              <a:buChar char="●"/>
            </a:pPr>
            <a:r>
              <a:rPr lang="en-US" sz="2200"/>
              <a:t>As illustrated by screenshots, the original dataset was an </a:t>
            </a:r>
            <a:r>
              <a:rPr b="1" lang="en-US" sz="2200"/>
              <a:t>Excel spreadsheet of 172 MB</a:t>
            </a:r>
            <a:r>
              <a:rPr lang="en-US" sz="2200"/>
              <a:t>, the </a:t>
            </a:r>
            <a:r>
              <a:rPr b="1" lang="en-US" sz="2200"/>
              <a:t>CSV conversion</a:t>
            </a:r>
            <a:r>
              <a:rPr lang="en-US" sz="2200"/>
              <a:t> for faster data loading is still above the threshold for full bonus points at </a:t>
            </a:r>
            <a:r>
              <a:rPr b="1" lang="en-US" sz="2200"/>
              <a:t>123 MB</a:t>
            </a:r>
            <a:r>
              <a:rPr lang="en-US" sz="2200"/>
              <a:t> in file explorer, and 120 MB according to Pandas</a:t>
            </a:r>
            <a:endParaRPr sz="2200"/>
          </a:p>
          <a:p>
            <a:pPr indent="-229234" lvl="0" marL="228600" marR="0" rtl="0" algn="just">
              <a:lnSpc>
                <a:spcPct val="115000"/>
              </a:lnSpc>
              <a:spcBef>
                <a:spcPts val="0"/>
              </a:spcBef>
              <a:spcAft>
                <a:spcPts val="0"/>
              </a:spcAft>
              <a:buSzPts val="2600"/>
              <a:buChar char="●"/>
            </a:pPr>
            <a:r>
              <a:rPr lang="en-US" sz="2200"/>
              <a:t>Screenshots give </a:t>
            </a:r>
            <a:r>
              <a:rPr b="1" lang="en-US" sz="2200"/>
              <a:t>Dataset Size</a:t>
            </a:r>
            <a:r>
              <a:rPr lang="en-US" sz="2200"/>
              <a:t>, </a:t>
            </a:r>
            <a:r>
              <a:rPr b="1" lang="en-US" sz="2200"/>
              <a:t>Record Size</a:t>
            </a:r>
            <a:r>
              <a:rPr lang="en-US" sz="2200"/>
              <a:t>, </a:t>
            </a:r>
            <a:r>
              <a:rPr b="1" lang="en-US" sz="2200"/>
              <a:t>#Records</a:t>
            </a:r>
            <a:r>
              <a:rPr lang="en-US" sz="2200"/>
              <a:t>, </a:t>
            </a:r>
            <a:r>
              <a:rPr b="1" lang="en-US" sz="2200"/>
              <a:t>Entry Size</a:t>
            </a:r>
            <a:endParaRPr b="1" sz="1800">
              <a:solidFill>
                <a:srgbClr val="000000"/>
              </a:solidFill>
            </a:endParaRPr>
          </a:p>
        </p:txBody>
      </p:sp>
      <p:pic>
        <p:nvPicPr>
          <p:cNvPr id="79" name="Google Shape;79;p16"/>
          <p:cNvPicPr preferRelativeResize="0"/>
          <p:nvPr/>
        </p:nvPicPr>
        <p:blipFill>
          <a:blip r:embed="rId3">
            <a:alphaModFix/>
          </a:blip>
          <a:stretch>
            <a:fillRect/>
          </a:stretch>
        </p:blipFill>
        <p:spPr>
          <a:xfrm>
            <a:off x="3192151" y="4345543"/>
            <a:ext cx="5807700" cy="2362700"/>
          </a:xfrm>
          <a:prstGeom prst="rect">
            <a:avLst/>
          </a:prstGeom>
          <a:noFill/>
          <a:ln>
            <a:noFill/>
          </a:ln>
        </p:spPr>
      </p:pic>
      <p:pic>
        <p:nvPicPr>
          <p:cNvPr id="80" name="Google Shape;80;p16"/>
          <p:cNvPicPr preferRelativeResize="0"/>
          <p:nvPr/>
        </p:nvPicPr>
        <p:blipFill>
          <a:blip r:embed="rId4">
            <a:alphaModFix/>
          </a:blip>
          <a:stretch>
            <a:fillRect/>
          </a:stretch>
        </p:blipFill>
        <p:spPr>
          <a:xfrm>
            <a:off x="1517150" y="3366566"/>
            <a:ext cx="8980276" cy="8003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43"/>
          <p:cNvSpPr txBox="1"/>
          <p:nvPr>
            <p:ph idx="1" type="body"/>
          </p:nvPr>
        </p:nvSpPr>
        <p:spPr>
          <a:xfrm>
            <a:off x="415600" y="1852800"/>
            <a:ext cx="3744000" cy="42393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None/>
            </a:pPr>
            <a:r>
              <a:rPr lang="en-US" sz="1900"/>
              <a:t>Metrics for the model</a:t>
            </a:r>
            <a:endParaRPr sz="1900"/>
          </a:p>
          <a:p>
            <a:pPr indent="-349250" lvl="0" marL="457200" rtl="0" algn="l">
              <a:spcBef>
                <a:spcPts val="1600"/>
              </a:spcBef>
              <a:spcAft>
                <a:spcPts val="0"/>
              </a:spcAft>
              <a:buSzPts val="1900"/>
              <a:buChar char="-"/>
            </a:pPr>
            <a:r>
              <a:rPr lang="en-US" sz="1900"/>
              <a:t>Train Accuracy: 1.0</a:t>
            </a:r>
            <a:endParaRPr sz="1900"/>
          </a:p>
          <a:p>
            <a:pPr indent="-349250" lvl="0" marL="457200" rtl="0" algn="l">
              <a:spcBef>
                <a:spcPts val="0"/>
              </a:spcBef>
              <a:spcAft>
                <a:spcPts val="0"/>
              </a:spcAft>
              <a:buSzPts val="1900"/>
              <a:buChar char="-"/>
            </a:pPr>
            <a:r>
              <a:rPr lang="en-US" sz="1900"/>
              <a:t>Test Accuracy: 0.864</a:t>
            </a:r>
            <a:endParaRPr sz="1900"/>
          </a:p>
          <a:p>
            <a:pPr indent="0" lvl="0" marL="0" rtl="0" algn="l">
              <a:spcBef>
                <a:spcPts val="1600"/>
              </a:spcBef>
              <a:spcAft>
                <a:spcPts val="1600"/>
              </a:spcAft>
              <a:buNone/>
            </a:pPr>
            <a:r>
              <a:rPr lang="en-US" sz="1900"/>
              <a:t>Poorly performing after dimensionality reduction. The high train and low test accuracy tells me PCA causes key variance to be lost in the model, thus losing it’s predictive power. You can also see the overpowering prediction of the Europe class.</a:t>
            </a:r>
            <a:endParaRPr sz="1900"/>
          </a:p>
        </p:txBody>
      </p:sp>
      <p:sp>
        <p:nvSpPr>
          <p:cNvPr id="282" name="Google Shape;282;p43"/>
          <p:cNvSpPr txBox="1"/>
          <p:nvPr>
            <p:ph type="title"/>
          </p:nvPr>
        </p:nvSpPr>
        <p:spPr>
          <a:xfrm>
            <a:off x="415600" y="348250"/>
            <a:ext cx="3744000" cy="1400400"/>
          </a:xfrm>
          <a:prstGeom prst="rect">
            <a:avLst/>
          </a:prstGeom>
        </p:spPr>
        <p:txBody>
          <a:bodyPr anchorCtr="0" anchor="b" bIns="121900" lIns="121900" spcFirstLastPara="1" rIns="121900" wrap="square" tIns="121900">
            <a:normAutofit/>
          </a:bodyPr>
          <a:lstStyle/>
          <a:p>
            <a:pPr indent="0" lvl="0" marL="0" rtl="0" algn="l">
              <a:spcBef>
                <a:spcPts val="0"/>
              </a:spcBef>
              <a:spcAft>
                <a:spcPts val="0"/>
              </a:spcAft>
              <a:buNone/>
            </a:pPr>
            <a:r>
              <a:rPr lang="en-US"/>
              <a:t>Reduced KNN on Future Years</a:t>
            </a:r>
            <a:endParaRPr/>
          </a:p>
        </p:txBody>
      </p:sp>
      <p:pic>
        <p:nvPicPr>
          <p:cNvPr id="283" name="Google Shape;283;p43"/>
          <p:cNvPicPr preferRelativeResize="0"/>
          <p:nvPr/>
        </p:nvPicPr>
        <p:blipFill>
          <a:blip r:embed="rId3">
            <a:alphaModFix/>
          </a:blip>
          <a:stretch>
            <a:fillRect/>
          </a:stretch>
        </p:blipFill>
        <p:spPr>
          <a:xfrm>
            <a:off x="4664809" y="348250"/>
            <a:ext cx="6819516" cy="574384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44"/>
          <p:cNvSpPr txBox="1"/>
          <p:nvPr>
            <p:ph idx="1" type="body"/>
          </p:nvPr>
        </p:nvSpPr>
        <p:spPr>
          <a:xfrm>
            <a:off x="538750" y="4744500"/>
            <a:ext cx="6671100" cy="21135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a:t>Lost too much important information and is unable to classify countries well, ended up heavily classifying based on class imbalance. </a:t>
            </a:r>
            <a:endParaRPr/>
          </a:p>
        </p:txBody>
      </p:sp>
      <p:pic>
        <p:nvPicPr>
          <p:cNvPr id="289" name="Google Shape;289;p44"/>
          <p:cNvPicPr preferRelativeResize="0"/>
          <p:nvPr/>
        </p:nvPicPr>
        <p:blipFill>
          <a:blip r:embed="rId3">
            <a:alphaModFix/>
          </a:blip>
          <a:stretch>
            <a:fillRect/>
          </a:stretch>
        </p:blipFill>
        <p:spPr>
          <a:xfrm>
            <a:off x="807250" y="543975"/>
            <a:ext cx="5667375" cy="4200525"/>
          </a:xfrm>
          <a:prstGeom prst="rect">
            <a:avLst/>
          </a:prstGeom>
          <a:noFill/>
          <a:ln>
            <a:noFill/>
          </a:ln>
        </p:spPr>
      </p:pic>
      <p:pic>
        <p:nvPicPr>
          <p:cNvPr id="290" name="Google Shape;290;p44"/>
          <p:cNvPicPr preferRelativeResize="0"/>
          <p:nvPr/>
        </p:nvPicPr>
        <p:blipFill>
          <a:blip r:embed="rId4">
            <a:alphaModFix/>
          </a:blip>
          <a:stretch>
            <a:fillRect/>
          </a:stretch>
        </p:blipFill>
        <p:spPr>
          <a:xfrm>
            <a:off x="7490238" y="261925"/>
            <a:ext cx="3305175" cy="6334125"/>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5"/>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t>There are inherent regional differences in economic structure.</a:t>
            </a:r>
            <a:endParaRPr/>
          </a:p>
          <a:p>
            <a:pPr indent="-381000" lvl="0" marL="457200" rtl="0" algn="l">
              <a:spcBef>
                <a:spcPts val="1600"/>
              </a:spcBef>
              <a:spcAft>
                <a:spcPts val="0"/>
              </a:spcAft>
              <a:buSzPts val="2400"/>
              <a:buChar char="-"/>
            </a:pPr>
            <a:r>
              <a:rPr lang="en-US"/>
              <a:t>This is seen in our fairly high success in classifying regions based on Leontief inverses</a:t>
            </a:r>
            <a:endParaRPr/>
          </a:p>
          <a:p>
            <a:pPr indent="0" lvl="0" marL="0" rtl="0" algn="l">
              <a:spcBef>
                <a:spcPts val="1600"/>
              </a:spcBef>
              <a:spcAft>
                <a:spcPts val="0"/>
              </a:spcAft>
              <a:buNone/>
            </a:pPr>
            <a:r>
              <a:rPr lang="en-US"/>
              <a:t>However, the differences are very likely due to very specific i</a:t>
            </a:r>
            <a:r>
              <a:rPr lang="en-US"/>
              <a:t>ndustry and sectoral composition.</a:t>
            </a:r>
            <a:endParaRPr/>
          </a:p>
          <a:p>
            <a:pPr indent="-381000" lvl="0" marL="457200" rtl="0" algn="l">
              <a:spcBef>
                <a:spcPts val="1600"/>
              </a:spcBef>
              <a:spcAft>
                <a:spcPts val="0"/>
              </a:spcAft>
              <a:buSzPts val="2400"/>
              <a:buChar char="-"/>
            </a:pPr>
            <a:r>
              <a:rPr lang="en-US"/>
              <a:t>We see this as PCA generally reduces the performance metrics of our model and it’s classification.</a:t>
            </a:r>
            <a:endParaRPr/>
          </a:p>
          <a:p>
            <a:pPr indent="-349250" lvl="1" marL="914400" rtl="0" algn="l">
              <a:spcBef>
                <a:spcPts val="0"/>
              </a:spcBef>
              <a:spcAft>
                <a:spcPts val="0"/>
              </a:spcAft>
              <a:buSzPts val="1900"/>
              <a:buChar char="-"/>
            </a:pPr>
            <a:r>
              <a:rPr lang="en-US"/>
              <a:t>Since PCA generalizes the variance of features to reduce dimensions, we lose the exact/key signals that allow for differentiating regions.</a:t>
            </a:r>
            <a:endParaRPr/>
          </a:p>
        </p:txBody>
      </p:sp>
      <p:sp>
        <p:nvSpPr>
          <p:cNvPr id="296" name="Google Shape;296;p45"/>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Takeaway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6"/>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p>
            <a:pPr indent="0" lvl="0" marL="0" rtl="0" algn="l">
              <a:spcBef>
                <a:spcPts val="0"/>
              </a:spcBef>
              <a:spcAft>
                <a:spcPts val="0"/>
              </a:spcAft>
              <a:buNone/>
            </a:pPr>
            <a:r>
              <a:rPr lang="en-US"/>
              <a:t>Decision Tree</a:t>
            </a:r>
            <a:endParaRPr/>
          </a:p>
        </p:txBody>
      </p:sp>
      <p:sp>
        <p:nvSpPr>
          <p:cNvPr id="302" name="Google Shape;302;p46"/>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0"/>
              </a:spcAft>
              <a:buNone/>
            </a:pPr>
            <a:r>
              <a:rPr lang="en-US"/>
              <a:t>For interpretability, implemented a Decision Tree on all available data to visually inspect the specific sector -&gt; sector interactions that differentiate the regions. </a:t>
            </a:r>
            <a:endParaRPr/>
          </a:p>
          <a:p>
            <a:pPr indent="0" lvl="0" marL="0" rtl="0" algn="l">
              <a:spcBef>
                <a:spcPts val="1600"/>
              </a:spcBef>
              <a:spcAft>
                <a:spcPts val="0"/>
              </a:spcAft>
              <a:buNone/>
            </a:pPr>
            <a:r>
              <a:rPr lang="en-US"/>
              <a:t>The tree seems somewhat complex but when inspecting the fitting, we see the train and test accuracy are relatively high/similar. </a:t>
            </a:r>
            <a:endParaRPr/>
          </a:p>
          <a:p>
            <a:pPr indent="-330200" lvl="0" marL="457200" rtl="0" algn="l">
              <a:spcBef>
                <a:spcPts val="1600"/>
              </a:spcBef>
              <a:spcAft>
                <a:spcPts val="0"/>
              </a:spcAft>
              <a:buSzPts val="1600"/>
              <a:buChar char="-"/>
            </a:pPr>
            <a:r>
              <a:rPr lang="en-US"/>
              <a:t>Train Accuracy: 1.0</a:t>
            </a:r>
            <a:endParaRPr/>
          </a:p>
          <a:p>
            <a:pPr indent="-330200" lvl="0" marL="457200" rtl="0" algn="l">
              <a:spcBef>
                <a:spcPts val="0"/>
              </a:spcBef>
              <a:spcAft>
                <a:spcPts val="0"/>
              </a:spcAft>
              <a:buSzPts val="1600"/>
              <a:buChar char="-"/>
            </a:pPr>
            <a:r>
              <a:rPr lang="en-US"/>
              <a:t>Test Accuracy: 0.9833333333333333</a:t>
            </a:r>
            <a:endParaRPr/>
          </a:p>
          <a:p>
            <a:pPr indent="0" lvl="0" marL="0" rtl="0" algn="l">
              <a:spcBef>
                <a:spcPts val="1600"/>
              </a:spcBef>
              <a:spcAft>
                <a:spcPts val="1600"/>
              </a:spcAft>
              <a:buNone/>
            </a:pPr>
            <a:r>
              <a:rPr lang="en-US"/>
              <a:t>This indicates a relatively well-fit model that captures the key structural relationships between sectors.</a:t>
            </a:r>
            <a:endParaRPr/>
          </a:p>
        </p:txBody>
      </p:sp>
      <p:sp>
        <p:nvSpPr>
          <p:cNvPr id="303" name="Google Shape;303;p46"/>
          <p:cNvSpPr txBox="1"/>
          <p:nvPr/>
        </p:nvSpPr>
        <p:spPr>
          <a:xfrm>
            <a:off x="4596575" y="5586450"/>
            <a:ext cx="6950100" cy="61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400">
              <a:solidFill>
                <a:schemeClr val="accent3"/>
              </a:solidFill>
              <a:latin typeface="Average"/>
              <a:ea typeface="Average"/>
              <a:cs typeface="Average"/>
              <a:sym typeface="Average"/>
            </a:endParaRPr>
          </a:p>
        </p:txBody>
      </p:sp>
      <p:pic>
        <p:nvPicPr>
          <p:cNvPr id="304" name="Google Shape;304;p46"/>
          <p:cNvPicPr preferRelativeResize="0"/>
          <p:nvPr/>
        </p:nvPicPr>
        <p:blipFill>
          <a:blip r:embed="rId3">
            <a:alphaModFix/>
          </a:blip>
          <a:stretch>
            <a:fillRect/>
          </a:stretch>
        </p:blipFill>
        <p:spPr>
          <a:xfrm>
            <a:off x="4311975" y="582825"/>
            <a:ext cx="7727599" cy="2869320"/>
          </a:xfrm>
          <a:prstGeom prst="rect">
            <a:avLst/>
          </a:prstGeom>
          <a:noFill/>
          <a:ln>
            <a:noFill/>
          </a:ln>
        </p:spPr>
      </p:pic>
      <p:pic>
        <p:nvPicPr>
          <p:cNvPr id="305" name="Google Shape;305;p46"/>
          <p:cNvPicPr preferRelativeResize="0"/>
          <p:nvPr/>
        </p:nvPicPr>
        <p:blipFill>
          <a:blip r:embed="rId4">
            <a:alphaModFix/>
          </a:blip>
          <a:stretch>
            <a:fillRect/>
          </a:stretch>
        </p:blipFill>
        <p:spPr>
          <a:xfrm>
            <a:off x="5571975" y="3604553"/>
            <a:ext cx="5207598" cy="293689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pic>
        <p:nvPicPr>
          <p:cNvPr id="310" name="Google Shape;310;p47"/>
          <p:cNvPicPr preferRelativeResize="0"/>
          <p:nvPr/>
        </p:nvPicPr>
        <p:blipFill>
          <a:blip r:embed="rId3">
            <a:alphaModFix/>
          </a:blip>
          <a:stretch>
            <a:fillRect/>
          </a:stretch>
        </p:blipFill>
        <p:spPr>
          <a:xfrm>
            <a:off x="505313" y="86550"/>
            <a:ext cx="11181373" cy="6082050"/>
          </a:xfrm>
          <a:prstGeom prst="rect">
            <a:avLst/>
          </a:prstGeom>
          <a:noFill/>
          <a:ln>
            <a:noFill/>
          </a:ln>
        </p:spPr>
      </p:pic>
      <p:sp>
        <p:nvSpPr>
          <p:cNvPr id="311" name="Google Shape;311;p47"/>
          <p:cNvSpPr txBox="1"/>
          <p:nvPr/>
        </p:nvSpPr>
        <p:spPr>
          <a:xfrm>
            <a:off x="613600" y="6270950"/>
            <a:ext cx="7674000" cy="40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400">
                <a:solidFill>
                  <a:schemeClr val="accent3"/>
                </a:solidFill>
                <a:latin typeface="Average"/>
                <a:ea typeface="Average"/>
                <a:cs typeface="Average"/>
                <a:sym typeface="Average"/>
              </a:rPr>
              <a:t>First 2 levels of the Decision Tree</a:t>
            </a:r>
            <a:endParaRPr sz="2400">
              <a:solidFill>
                <a:schemeClr val="accent3"/>
              </a:solidFill>
              <a:latin typeface="Average"/>
              <a:ea typeface="Average"/>
              <a:cs typeface="Average"/>
              <a:sym typeface="Average"/>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8"/>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a:t>Feature Importance chart of the Decision Tree</a:t>
            </a:r>
            <a:endParaRPr/>
          </a:p>
        </p:txBody>
      </p:sp>
      <p:sp>
        <p:nvSpPr>
          <p:cNvPr id="317" name="Google Shape;317;p48"/>
          <p:cNvSpPr txBox="1"/>
          <p:nvPr/>
        </p:nvSpPr>
        <p:spPr>
          <a:xfrm>
            <a:off x="7387200" y="4854575"/>
            <a:ext cx="4652400" cy="136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600">
                <a:solidFill>
                  <a:schemeClr val="accent3"/>
                </a:solidFill>
                <a:latin typeface="Average"/>
                <a:ea typeface="Average"/>
                <a:cs typeface="Average"/>
                <a:sym typeface="Average"/>
              </a:rPr>
              <a:t>Feature importances are computed as: </a:t>
            </a:r>
            <a:endParaRPr sz="1600">
              <a:solidFill>
                <a:schemeClr val="accent3"/>
              </a:solidFill>
              <a:latin typeface="Average"/>
              <a:ea typeface="Average"/>
              <a:cs typeface="Average"/>
              <a:sym typeface="Average"/>
            </a:endParaRPr>
          </a:p>
          <a:p>
            <a:pPr indent="-330200" lvl="0" marL="457200" rtl="0" algn="l">
              <a:spcBef>
                <a:spcPts val="0"/>
              </a:spcBef>
              <a:spcAft>
                <a:spcPts val="0"/>
              </a:spcAft>
              <a:buClr>
                <a:schemeClr val="accent3"/>
              </a:buClr>
              <a:buSzPts val="1600"/>
              <a:buFont typeface="Average"/>
              <a:buChar char="-"/>
            </a:pPr>
            <a:r>
              <a:rPr lang="en-US" sz="1600">
                <a:solidFill>
                  <a:schemeClr val="accent3"/>
                </a:solidFill>
                <a:latin typeface="Average"/>
                <a:ea typeface="Average"/>
                <a:cs typeface="Average"/>
                <a:sym typeface="Average"/>
              </a:rPr>
              <a:t>Shows how much each feature contributes to reducing impurity (e.g., Gini).</a:t>
            </a:r>
            <a:endParaRPr sz="1600">
              <a:solidFill>
                <a:schemeClr val="accent3"/>
              </a:solidFill>
              <a:latin typeface="Average"/>
              <a:ea typeface="Average"/>
              <a:cs typeface="Average"/>
              <a:sym typeface="Average"/>
            </a:endParaRPr>
          </a:p>
          <a:p>
            <a:pPr indent="-330200" lvl="0" marL="457200" rtl="0" algn="l">
              <a:spcBef>
                <a:spcPts val="0"/>
              </a:spcBef>
              <a:spcAft>
                <a:spcPts val="0"/>
              </a:spcAft>
              <a:buClr>
                <a:schemeClr val="accent3"/>
              </a:buClr>
              <a:buSzPts val="1600"/>
              <a:buFont typeface="Average"/>
              <a:buChar char="-"/>
            </a:pPr>
            <a:r>
              <a:rPr lang="en-US" sz="1600">
                <a:solidFill>
                  <a:schemeClr val="accent3"/>
                </a:solidFill>
                <a:latin typeface="Average"/>
                <a:ea typeface="Average"/>
                <a:cs typeface="Average"/>
                <a:sym typeface="Average"/>
              </a:rPr>
              <a:t>Calculated by summing the impurity decrease from all splits using that feature.</a:t>
            </a:r>
            <a:endParaRPr sz="1600">
              <a:solidFill>
                <a:schemeClr val="accent3"/>
              </a:solidFill>
              <a:latin typeface="Average"/>
              <a:ea typeface="Average"/>
              <a:cs typeface="Average"/>
              <a:sym typeface="Average"/>
            </a:endParaRPr>
          </a:p>
          <a:p>
            <a:pPr indent="-330200" lvl="0" marL="457200" rtl="0" algn="l">
              <a:spcBef>
                <a:spcPts val="0"/>
              </a:spcBef>
              <a:spcAft>
                <a:spcPts val="0"/>
              </a:spcAft>
              <a:buClr>
                <a:schemeClr val="accent3"/>
              </a:buClr>
              <a:buSzPts val="1600"/>
              <a:buFont typeface="Average"/>
              <a:buChar char="-"/>
            </a:pPr>
            <a:r>
              <a:rPr lang="en-US" sz="1600">
                <a:solidFill>
                  <a:schemeClr val="accent3"/>
                </a:solidFill>
                <a:latin typeface="Average"/>
                <a:ea typeface="Average"/>
                <a:cs typeface="Average"/>
                <a:sym typeface="Average"/>
              </a:rPr>
              <a:t>Higher values implies more influence on the tree’s decisions.</a:t>
            </a:r>
            <a:endParaRPr sz="1600">
              <a:solidFill>
                <a:schemeClr val="accent3"/>
              </a:solidFill>
              <a:latin typeface="Average"/>
              <a:ea typeface="Average"/>
              <a:cs typeface="Average"/>
              <a:sym typeface="Average"/>
            </a:endParaRPr>
          </a:p>
        </p:txBody>
      </p:sp>
      <p:pic>
        <p:nvPicPr>
          <p:cNvPr id="318" name="Google Shape;318;p48"/>
          <p:cNvPicPr preferRelativeResize="0"/>
          <p:nvPr/>
        </p:nvPicPr>
        <p:blipFill>
          <a:blip r:embed="rId3">
            <a:alphaModFix/>
          </a:blip>
          <a:stretch>
            <a:fillRect/>
          </a:stretch>
        </p:blipFill>
        <p:spPr>
          <a:xfrm>
            <a:off x="152400" y="152400"/>
            <a:ext cx="11887202" cy="4413813"/>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2" name="Shape 322"/>
        <p:cNvGrpSpPr/>
        <p:nvPr/>
      </p:nvGrpSpPr>
      <p:grpSpPr>
        <a:xfrm>
          <a:off x="0" y="0"/>
          <a:ext cx="0" cy="0"/>
          <a:chOff x="0" y="0"/>
          <a:chExt cx="0" cy="0"/>
        </a:xfrm>
      </p:grpSpPr>
      <p:sp>
        <p:nvSpPr>
          <p:cNvPr id="323" name="Google Shape;323;p49"/>
          <p:cNvSpPr txBox="1"/>
          <p:nvPr>
            <p:ph type="title"/>
          </p:nvPr>
        </p:nvSpPr>
        <p:spPr>
          <a:xfrm>
            <a:off x="895000" y="2855000"/>
            <a:ext cx="10469700" cy="1148100"/>
          </a:xfrm>
          <a:prstGeom prst="rect">
            <a:avLst/>
          </a:prstGeom>
        </p:spPr>
        <p:txBody>
          <a:bodyPr anchorCtr="0" anchor="ctr" bIns="121900" lIns="121900" spcFirstLastPara="1" rIns="121900" wrap="square" tIns="121900">
            <a:normAutofit fontScale="90000"/>
          </a:bodyPr>
          <a:lstStyle/>
          <a:p>
            <a:pPr indent="0" lvl="0" marL="0" rtl="0" algn="ctr">
              <a:spcBef>
                <a:spcPts val="0"/>
              </a:spcBef>
              <a:spcAft>
                <a:spcPts val="0"/>
              </a:spcAft>
              <a:buNone/>
            </a:pPr>
            <a:r>
              <a:rPr lang="en-US"/>
              <a:t>Try unsupervised Clustering to see if we obtain similar results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50"/>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0"/>
              </a:spcAft>
              <a:buNone/>
            </a:pPr>
            <a:r>
              <a:rPr lang="en-US"/>
              <a:t>We set K=3 to capture meaningful representation of the three regions: Europe, Asia-Pacific, and Americas.</a:t>
            </a:r>
            <a:endParaRPr/>
          </a:p>
          <a:p>
            <a:pPr indent="0" lvl="0" marL="0" rtl="0" algn="l">
              <a:spcBef>
                <a:spcPts val="1600"/>
              </a:spcBef>
              <a:spcAft>
                <a:spcPts val="0"/>
              </a:spcAft>
              <a:buNone/>
            </a:pPr>
            <a:r>
              <a:rPr lang="en-US"/>
              <a:t>Implemented K-Means Clustering on:</a:t>
            </a:r>
            <a:endParaRPr/>
          </a:p>
          <a:p>
            <a:pPr indent="-330200" lvl="0" marL="457200" rtl="0" algn="l">
              <a:spcBef>
                <a:spcPts val="1600"/>
              </a:spcBef>
              <a:spcAft>
                <a:spcPts val="0"/>
              </a:spcAft>
              <a:buSzPts val="1600"/>
              <a:buChar char="-"/>
            </a:pPr>
            <a:r>
              <a:rPr lang="en-US"/>
              <a:t>All available data</a:t>
            </a:r>
            <a:endParaRPr/>
          </a:p>
          <a:p>
            <a:pPr indent="-330200" lvl="0" marL="457200" rtl="0" algn="l">
              <a:spcBef>
                <a:spcPts val="0"/>
              </a:spcBef>
              <a:spcAft>
                <a:spcPts val="0"/>
              </a:spcAft>
              <a:buSzPts val="1600"/>
              <a:buChar char="-"/>
            </a:pPr>
            <a:r>
              <a:rPr lang="en-US"/>
              <a:t>The Forecasting subset</a:t>
            </a:r>
            <a:endParaRPr/>
          </a:p>
          <a:p>
            <a:pPr indent="0" lvl="0" marL="0" rtl="0" algn="l">
              <a:spcBef>
                <a:spcPts val="1600"/>
              </a:spcBef>
              <a:spcAft>
                <a:spcPts val="0"/>
              </a:spcAft>
              <a:buNone/>
            </a:pPr>
            <a:r>
              <a:rPr lang="en-US"/>
              <a:t>To evaluate cluster performance:</a:t>
            </a:r>
            <a:endParaRPr/>
          </a:p>
          <a:p>
            <a:pPr indent="-330200" lvl="0" marL="457200" rtl="0" algn="l">
              <a:spcBef>
                <a:spcPts val="1600"/>
              </a:spcBef>
              <a:spcAft>
                <a:spcPts val="0"/>
              </a:spcAft>
              <a:buSzPts val="1600"/>
              <a:buChar char="-"/>
            </a:pPr>
            <a:r>
              <a:rPr lang="en-US"/>
              <a:t>Assigned each cluster a label based on a majority vote of countries within the cluster.</a:t>
            </a:r>
            <a:endParaRPr/>
          </a:p>
          <a:p>
            <a:pPr indent="-330200" lvl="0" marL="457200" rtl="0" algn="l">
              <a:spcBef>
                <a:spcPts val="0"/>
              </a:spcBef>
              <a:spcAft>
                <a:spcPts val="0"/>
              </a:spcAft>
              <a:buSzPts val="1600"/>
              <a:buChar char="-"/>
            </a:pPr>
            <a:r>
              <a:rPr lang="en-US"/>
              <a:t>Used confusion matrices to assess how well clusters correspond to actual regional classifications.</a:t>
            </a:r>
            <a:endParaRPr/>
          </a:p>
        </p:txBody>
      </p:sp>
      <p:sp>
        <p:nvSpPr>
          <p:cNvPr id="329" name="Google Shape;329;p50"/>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p>
            <a:pPr indent="0" lvl="0" marL="0" rtl="0" algn="l">
              <a:spcBef>
                <a:spcPts val="0"/>
              </a:spcBef>
              <a:spcAft>
                <a:spcPts val="0"/>
              </a:spcAft>
              <a:buNone/>
            </a:pPr>
            <a:r>
              <a:rPr lang="en-US"/>
              <a:t>K-Means Clustering</a:t>
            </a:r>
            <a:endParaRPr/>
          </a:p>
        </p:txBody>
      </p:sp>
      <p:pic>
        <p:nvPicPr>
          <p:cNvPr id="330" name="Google Shape;330;p50" title="download.png"/>
          <p:cNvPicPr preferRelativeResize="0"/>
          <p:nvPr/>
        </p:nvPicPr>
        <p:blipFill>
          <a:blip r:embed="rId3">
            <a:alphaModFix/>
          </a:blip>
          <a:stretch>
            <a:fillRect/>
          </a:stretch>
        </p:blipFill>
        <p:spPr>
          <a:xfrm>
            <a:off x="4101749" y="1545050"/>
            <a:ext cx="3821376" cy="3218600"/>
          </a:xfrm>
          <a:prstGeom prst="rect">
            <a:avLst/>
          </a:prstGeom>
          <a:noFill/>
          <a:ln>
            <a:noFill/>
          </a:ln>
        </p:spPr>
      </p:pic>
      <p:pic>
        <p:nvPicPr>
          <p:cNvPr id="331" name="Google Shape;331;p50" title="download.png"/>
          <p:cNvPicPr preferRelativeResize="0"/>
          <p:nvPr/>
        </p:nvPicPr>
        <p:blipFill>
          <a:blip r:embed="rId4">
            <a:alphaModFix/>
          </a:blip>
          <a:stretch>
            <a:fillRect/>
          </a:stretch>
        </p:blipFill>
        <p:spPr>
          <a:xfrm>
            <a:off x="8041450" y="1545029"/>
            <a:ext cx="3821376" cy="3218621"/>
          </a:xfrm>
          <a:prstGeom prst="rect">
            <a:avLst/>
          </a:prstGeom>
          <a:noFill/>
          <a:ln>
            <a:noFill/>
          </a:ln>
        </p:spPr>
      </p:pic>
      <p:sp>
        <p:nvSpPr>
          <p:cNvPr id="332" name="Google Shape;332;p50"/>
          <p:cNvSpPr txBox="1"/>
          <p:nvPr/>
        </p:nvSpPr>
        <p:spPr>
          <a:xfrm>
            <a:off x="5003950" y="5253150"/>
            <a:ext cx="5940900" cy="92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1700">
                <a:solidFill>
                  <a:schemeClr val="accent3"/>
                </a:solidFill>
                <a:latin typeface="Average"/>
                <a:ea typeface="Average"/>
                <a:cs typeface="Average"/>
                <a:sym typeface="Average"/>
              </a:rPr>
              <a:t>The models show strong class imbalance, heavily favoring predictions for Europe while being largely insensitive to the Americas class.</a:t>
            </a:r>
            <a:endParaRPr sz="1700">
              <a:solidFill>
                <a:schemeClr val="accent3"/>
              </a:solidFill>
              <a:latin typeface="Average"/>
              <a:ea typeface="Average"/>
              <a:cs typeface="Average"/>
              <a:sym typeface="Average"/>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51"/>
          <p:cNvSpPr txBox="1"/>
          <p:nvPr>
            <p:ph type="title"/>
          </p:nvPr>
        </p:nvSpPr>
        <p:spPr>
          <a:xfrm>
            <a:off x="415600" y="601250"/>
            <a:ext cx="8466000" cy="1007700"/>
          </a:xfrm>
          <a:prstGeom prst="rect">
            <a:avLst/>
          </a:prstGeom>
        </p:spPr>
        <p:txBody>
          <a:bodyPr anchorCtr="0" anchor="b" bIns="121900" lIns="121900" spcFirstLastPara="1" rIns="121900" wrap="square" tIns="121900">
            <a:normAutofit/>
          </a:bodyPr>
          <a:lstStyle/>
          <a:p>
            <a:pPr indent="0" lvl="0" marL="0" rtl="0" algn="l">
              <a:spcBef>
                <a:spcPts val="0"/>
              </a:spcBef>
              <a:spcAft>
                <a:spcPts val="0"/>
              </a:spcAft>
              <a:buNone/>
            </a:pPr>
            <a:r>
              <a:rPr lang="en-US"/>
              <a:t>Clustering with Reduced Dimensions</a:t>
            </a:r>
            <a:endParaRPr/>
          </a:p>
        </p:txBody>
      </p:sp>
      <p:sp>
        <p:nvSpPr>
          <p:cNvPr id="338" name="Google Shape;338;p51"/>
          <p:cNvSpPr txBox="1"/>
          <p:nvPr>
            <p:ph idx="1" type="body"/>
          </p:nvPr>
        </p:nvSpPr>
        <p:spPr>
          <a:xfrm>
            <a:off x="415600" y="1698650"/>
            <a:ext cx="11599500" cy="13713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t>Using the same optimal principal components identified in earlier models, we refit the clustering. </a:t>
            </a:r>
            <a:endParaRPr/>
          </a:p>
          <a:p>
            <a:pPr indent="0" lvl="0" marL="0" rtl="0" algn="l">
              <a:spcBef>
                <a:spcPts val="1600"/>
              </a:spcBef>
              <a:spcAft>
                <a:spcPts val="1600"/>
              </a:spcAft>
              <a:buNone/>
            </a:pPr>
            <a:r>
              <a:rPr lang="en-US"/>
              <a:t>However, the clustering once again does not show strong separation among all three regions, unlike the clearer distinctions observed with the KNN algorithm</a:t>
            </a:r>
            <a:endParaRPr/>
          </a:p>
        </p:txBody>
      </p:sp>
      <p:pic>
        <p:nvPicPr>
          <p:cNvPr id="339" name="Google Shape;339;p51" title="download.png"/>
          <p:cNvPicPr preferRelativeResize="0"/>
          <p:nvPr/>
        </p:nvPicPr>
        <p:blipFill>
          <a:blip r:embed="rId3">
            <a:alphaModFix/>
          </a:blip>
          <a:stretch>
            <a:fillRect/>
          </a:stretch>
        </p:blipFill>
        <p:spPr>
          <a:xfrm>
            <a:off x="1431225" y="3234550"/>
            <a:ext cx="3989943" cy="3360600"/>
          </a:xfrm>
          <a:prstGeom prst="rect">
            <a:avLst/>
          </a:prstGeom>
          <a:noFill/>
          <a:ln>
            <a:noFill/>
          </a:ln>
        </p:spPr>
      </p:pic>
      <p:pic>
        <p:nvPicPr>
          <p:cNvPr id="340" name="Google Shape;340;p51" title="download.png"/>
          <p:cNvPicPr preferRelativeResize="0"/>
          <p:nvPr/>
        </p:nvPicPr>
        <p:blipFill>
          <a:blip r:embed="rId4">
            <a:alphaModFix/>
          </a:blip>
          <a:stretch>
            <a:fillRect/>
          </a:stretch>
        </p:blipFill>
        <p:spPr>
          <a:xfrm>
            <a:off x="6502000" y="3224175"/>
            <a:ext cx="3989951" cy="336061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4" name="Shape 344"/>
        <p:cNvGrpSpPr/>
        <p:nvPr/>
      </p:nvGrpSpPr>
      <p:grpSpPr>
        <a:xfrm>
          <a:off x="0" y="0"/>
          <a:ext cx="0" cy="0"/>
          <a:chOff x="0" y="0"/>
          <a:chExt cx="0" cy="0"/>
        </a:xfrm>
      </p:grpSpPr>
      <p:sp>
        <p:nvSpPr>
          <p:cNvPr id="345" name="Google Shape;345;p52"/>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Analysis</a:t>
            </a:r>
            <a:endParaRPr/>
          </a:p>
        </p:txBody>
      </p:sp>
      <p:sp>
        <p:nvSpPr>
          <p:cNvPr id="346" name="Google Shape;346;p52"/>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fontScale="92500" lnSpcReduction="10000"/>
          </a:bodyPr>
          <a:lstStyle/>
          <a:p>
            <a:pPr indent="0" lvl="0" marL="0" rtl="0" algn="l">
              <a:spcBef>
                <a:spcPts val="0"/>
              </a:spcBef>
              <a:spcAft>
                <a:spcPts val="0"/>
              </a:spcAft>
              <a:buNone/>
            </a:pPr>
            <a:r>
              <a:rPr lang="en-US"/>
              <a:t>Raw clustering into three groups shows limited sensitivity, which is expected given the nature of the aggregation/grouping of clusters. This doesn’t make separation impossible, but it may require finer breakdowns (e.g., East Asia, Eurasia, Western Europe, North America).</a:t>
            </a:r>
            <a:endParaRPr/>
          </a:p>
          <a:p>
            <a:pPr indent="-369570" lvl="0" marL="457200" rtl="0" algn="l">
              <a:spcBef>
                <a:spcPts val="1600"/>
              </a:spcBef>
              <a:spcAft>
                <a:spcPts val="0"/>
              </a:spcAft>
              <a:buSzPct val="100000"/>
              <a:buChar char="-"/>
            </a:pPr>
            <a:r>
              <a:rPr lang="en-US"/>
              <a:t>Data limitations highlighted in our EDA constrain the ability to achieve clean separation across all three regions.</a:t>
            </a:r>
            <a:endParaRPr/>
          </a:p>
          <a:p>
            <a:pPr indent="-369570" lvl="0" marL="457200" rtl="0" algn="l">
              <a:spcBef>
                <a:spcPts val="0"/>
              </a:spcBef>
              <a:spcAft>
                <a:spcPts val="0"/>
              </a:spcAft>
              <a:buSzPct val="100000"/>
              <a:buChar char="-"/>
            </a:pPr>
            <a:r>
              <a:rPr lang="en-US"/>
              <a:t>Theoretically, if the three (Europe, Asia-Pacific, Americas) regions </a:t>
            </a:r>
            <a:r>
              <a:rPr b="1" lang="en-US"/>
              <a:t>could </a:t>
            </a:r>
            <a:r>
              <a:rPr lang="en-US"/>
              <a:t>be well-separated, class imbalance effects should be minimal, as the three classes would naturally separate and cluster together.</a:t>
            </a:r>
            <a:endParaRPr/>
          </a:p>
          <a:p>
            <a:pPr indent="-369570" lvl="0" marL="457200" rtl="0" algn="l">
              <a:spcBef>
                <a:spcPts val="0"/>
              </a:spcBef>
              <a:spcAft>
                <a:spcPts val="0"/>
              </a:spcAft>
              <a:buSzPct val="100000"/>
              <a:buChar char="-"/>
            </a:pPr>
            <a:r>
              <a:rPr lang="en-US"/>
              <a:t>Nonetheless, there’s some visible separation between Asia-Pacific and Europe.</a:t>
            </a:r>
            <a:endParaRPr/>
          </a:p>
          <a:p>
            <a:pPr indent="0" lvl="0" marL="0" rtl="0" algn="l">
              <a:spcBef>
                <a:spcPts val="1600"/>
              </a:spcBef>
              <a:spcAft>
                <a:spcPts val="1600"/>
              </a:spcAft>
              <a:buNone/>
            </a:pPr>
            <a:r>
              <a:rPr lang="en-US"/>
              <a:t>A potential direction is to explore methods that differentiate East (Asia-Pacific) from West (Americas &amp; Europe), possibly by using targeted feature engineering.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title"/>
          </p:nvPr>
        </p:nvSpPr>
        <p:spPr>
          <a:xfrm>
            <a:off x="838200" y="308247"/>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Dataset Description and Sample Snapshots</a:t>
            </a:r>
            <a:endParaRPr/>
          </a:p>
        </p:txBody>
      </p:sp>
      <p:sp>
        <p:nvSpPr>
          <p:cNvPr id="86" name="Google Shape;86;p17"/>
          <p:cNvSpPr txBox="1"/>
          <p:nvPr>
            <p:ph idx="1" type="body"/>
          </p:nvPr>
        </p:nvSpPr>
        <p:spPr>
          <a:xfrm>
            <a:off x="852324" y="1453150"/>
            <a:ext cx="10515600" cy="5474400"/>
          </a:xfrm>
          <a:prstGeom prst="rect">
            <a:avLst/>
          </a:prstGeom>
          <a:noFill/>
          <a:ln>
            <a:noFill/>
          </a:ln>
        </p:spPr>
        <p:txBody>
          <a:bodyPr anchorCtr="0" anchor="t" bIns="45700" lIns="91425" spcFirstLastPara="1" rIns="91425" wrap="square" tIns="45700">
            <a:noAutofit/>
          </a:bodyPr>
          <a:lstStyle/>
          <a:p>
            <a:pPr indent="-184785" lvl="0" marL="228600" marR="0" rtl="0" algn="l">
              <a:lnSpc>
                <a:spcPct val="115000"/>
              </a:lnSpc>
              <a:spcBef>
                <a:spcPts val="0"/>
              </a:spcBef>
              <a:spcAft>
                <a:spcPts val="0"/>
              </a:spcAft>
              <a:buSzPts val="1900"/>
              <a:buChar char="●"/>
            </a:pPr>
            <a:r>
              <a:rPr lang="en-US" sz="1900"/>
              <a:t>Dataset Name: </a:t>
            </a:r>
            <a:r>
              <a:rPr b="1" lang="en-US" sz="1900"/>
              <a:t>Initial WIOD</a:t>
            </a:r>
            <a:r>
              <a:rPr lang="en-US" sz="1900"/>
              <a:t> (World Income-Outcome Database) Project</a:t>
            </a:r>
            <a:endParaRPr sz="1900"/>
          </a:p>
          <a:p>
            <a:pPr indent="-184785" lvl="0" marL="228600" marR="0" rtl="0" algn="l">
              <a:lnSpc>
                <a:spcPct val="115000"/>
              </a:lnSpc>
              <a:spcBef>
                <a:spcPts val="0"/>
              </a:spcBef>
              <a:spcAft>
                <a:spcPts val="0"/>
              </a:spcAft>
              <a:buSzPts val="1900"/>
              <a:buChar char="●"/>
            </a:pPr>
            <a:r>
              <a:rPr lang="en-US" sz="1900"/>
              <a:t>Link: </a:t>
            </a:r>
            <a:r>
              <a:rPr lang="en-US" sz="1900" u="sng">
                <a:solidFill>
                  <a:schemeClr val="hlink"/>
                </a:solidFill>
                <a:hlinkClick r:id="rId3"/>
              </a:rPr>
              <a:t>https://www.rug.nl/ggdc/valuechain/long-run-wiod</a:t>
            </a:r>
            <a:r>
              <a:rPr lang="en-US" sz="1900"/>
              <a:t> </a:t>
            </a:r>
            <a:endParaRPr sz="1900"/>
          </a:p>
          <a:p>
            <a:pPr indent="-196850" lvl="1" marL="685800" rtl="0" algn="l">
              <a:lnSpc>
                <a:spcPct val="115000"/>
              </a:lnSpc>
              <a:spcBef>
                <a:spcPts val="500"/>
              </a:spcBef>
              <a:spcAft>
                <a:spcPts val="0"/>
              </a:spcAft>
              <a:buClr>
                <a:schemeClr val="dk1"/>
              </a:buClr>
              <a:buSzPts val="1900"/>
              <a:buChar char="○"/>
            </a:pPr>
            <a:r>
              <a:rPr lang="en-US"/>
              <a:t>It covers </a:t>
            </a:r>
            <a:r>
              <a:rPr b="1" lang="en-US"/>
              <a:t>25 countries</a:t>
            </a:r>
            <a:r>
              <a:rPr lang="en-US"/>
              <a:t>, and a category for the rest of the world, from </a:t>
            </a:r>
            <a:r>
              <a:rPr b="1" lang="en-US"/>
              <a:t>1965-2000</a:t>
            </a:r>
            <a:endParaRPr b="1"/>
          </a:p>
          <a:p>
            <a:pPr indent="-196850" lvl="1" marL="685800" rtl="0" algn="l">
              <a:lnSpc>
                <a:spcPct val="115000"/>
              </a:lnSpc>
              <a:spcBef>
                <a:spcPts val="1600"/>
              </a:spcBef>
              <a:spcAft>
                <a:spcPts val="0"/>
              </a:spcAft>
              <a:buSzPts val="1900"/>
              <a:buChar char="○"/>
            </a:pPr>
            <a:r>
              <a:rPr lang="en-US"/>
              <a:t>Interactions between </a:t>
            </a:r>
            <a:r>
              <a:rPr b="1" lang="en-US"/>
              <a:t>ISIC sectors</a:t>
            </a:r>
            <a:r>
              <a:rPr lang="en-US"/>
              <a:t>, sector-sector transactions across nations</a:t>
            </a:r>
            <a:endParaRPr/>
          </a:p>
          <a:p>
            <a:pPr indent="-196850" lvl="1" marL="685800" rtl="0" algn="l">
              <a:lnSpc>
                <a:spcPct val="115000"/>
              </a:lnSpc>
              <a:spcBef>
                <a:spcPts val="1600"/>
              </a:spcBef>
              <a:spcAft>
                <a:spcPts val="0"/>
              </a:spcAft>
              <a:buSzPts val="1900"/>
              <a:buChar char="○"/>
            </a:pPr>
            <a:r>
              <a:rPr lang="en-US"/>
              <a:t>The sector in each row is the seller, the columns are the buyers, the amount is in </a:t>
            </a:r>
            <a:r>
              <a:rPr b="1" lang="en-US"/>
              <a:t>millions USD</a:t>
            </a:r>
            <a:endParaRPr b="1"/>
          </a:p>
          <a:p>
            <a:pPr indent="-196850" lvl="1" marL="685800" rtl="0" algn="l">
              <a:lnSpc>
                <a:spcPct val="115000"/>
              </a:lnSpc>
              <a:spcBef>
                <a:spcPts val="1600"/>
              </a:spcBef>
              <a:spcAft>
                <a:spcPts val="0"/>
              </a:spcAft>
              <a:buSzPts val="1900"/>
              <a:buChar char="○"/>
            </a:pPr>
            <a:r>
              <a:rPr b="1" lang="en-US"/>
              <a:t>Components of output</a:t>
            </a:r>
            <a:r>
              <a:rPr lang="en-US"/>
              <a:t> in the dataset is given by</a:t>
            </a:r>
            <a:endParaRPr/>
          </a:p>
          <a:p>
            <a:pPr indent="-234950" lvl="2" marL="1143000" rtl="0" algn="l">
              <a:lnSpc>
                <a:spcPct val="115000"/>
              </a:lnSpc>
              <a:spcBef>
                <a:spcPts val="1600"/>
              </a:spcBef>
              <a:spcAft>
                <a:spcPts val="0"/>
              </a:spcAft>
              <a:buSzPts val="1900"/>
              <a:buChar char="■"/>
            </a:pPr>
            <a:r>
              <a:rPr lang="en-US"/>
              <a:t>Expenditure by Household (C)</a:t>
            </a:r>
            <a:endParaRPr/>
          </a:p>
          <a:p>
            <a:pPr indent="-234950" lvl="2" marL="1143000" rtl="0" algn="l">
              <a:lnSpc>
                <a:spcPct val="115000"/>
              </a:lnSpc>
              <a:spcBef>
                <a:spcPts val="1600"/>
              </a:spcBef>
              <a:spcAft>
                <a:spcPts val="0"/>
              </a:spcAft>
              <a:buSzPts val="1900"/>
              <a:buChar char="■"/>
            </a:pPr>
            <a:r>
              <a:rPr lang="en-US"/>
              <a:t>Expenditure by Government (G)</a:t>
            </a:r>
            <a:endParaRPr/>
          </a:p>
          <a:p>
            <a:pPr indent="-234950" lvl="2" marL="1143000" rtl="0" algn="l">
              <a:lnSpc>
                <a:spcPct val="115000"/>
              </a:lnSpc>
              <a:spcBef>
                <a:spcPts val="1600"/>
              </a:spcBef>
              <a:spcAft>
                <a:spcPts val="0"/>
              </a:spcAft>
              <a:buSzPts val="1900"/>
              <a:buChar char="■"/>
            </a:pPr>
            <a:r>
              <a:rPr lang="en-US"/>
              <a:t>Gross Fixed Capital Formation (I)</a:t>
            </a:r>
            <a:endParaRPr/>
          </a:p>
          <a:p>
            <a:pPr indent="-234950" lvl="3" marL="1600200" rtl="0" algn="l">
              <a:lnSpc>
                <a:spcPct val="115000"/>
              </a:lnSpc>
              <a:spcBef>
                <a:spcPts val="1600"/>
              </a:spcBef>
              <a:spcAft>
                <a:spcPts val="0"/>
              </a:spcAft>
              <a:buSzPts val="1900"/>
              <a:buChar char="●"/>
            </a:pPr>
            <a:r>
              <a:rPr lang="en-US"/>
              <a:t>Change in Inventory (ΔI)</a:t>
            </a:r>
            <a:endParaRPr/>
          </a:p>
          <a:p>
            <a:pPr indent="0" lvl="0" marL="685800" rtl="0" algn="l">
              <a:lnSpc>
                <a:spcPct val="70000"/>
              </a:lnSpc>
              <a:spcBef>
                <a:spcPts val="1600"/>
              </a:spcBef>
              <a:spcAft>
                <a:spcPts val="0"/>
              </a:spcAft>
              <a:buNone/>
            </a:pPr>
            <a:r>
              <a:t/>
            </a:r>
            <a:endParaRPr sz="2200"/>
          </a:p>
          <a:p>
            <a:pPr indent="0" lvl="0" marL="685800" rtl="0" algn="l">
              <a:lnSpc>
                <a:spcPct val="70000"/>
              </a:lnSpc>
              <a:spcBef>
                <a:spcPts val="1600"/>
              </a:spcBef>
              <a:spcAft>
                <a:spcPts val="0"/>
              </a:spcAft>
              <a:buNone/>
            </a:pPr>
            <a:r>
              <a:t/>
            </a:r>
            <a:endParaRPr sz="2200"/>
          </a:p>
          <a:p>
            <a:pPr indent="0" lvl="0" marL="685800" rtl="0" algn="l">
              <a:lnSpc>
                <a:spcPct val="70000"/>
              </a:lnSpc>
              <a:spcBef>
                <a:spcPts val="1600"/>
              </a:spcBef>
              <a:spcAft>
                <a:spcPts val="1600"/>
              </a:spcAft>
              <a:buNone/>
            </a:pPr>
            <a:r>
              <a:t/>
            </a:r>
            <a:endParaRPr sz="2200"/>
          </a:p>
        </p:txBody>
      </p:sp>
      <p:pic>
        <p:nvPicPr>
          <p:cNvPr id="87" name="Google Shape;87;p17"/>
          <p:cNvPicPr preferRelativeResize="0"/>
          <p:nvPr/>
        </p:nvPicPr>
        <p:blipFill>
          <a:blip r:embed="rId4">
            <a:alphaModFix/>
          </a:blip>
          <a:stretch>
            <a:fillRect/>
          </a:stretch>
        </p:blipFill>
        <p:spPr>
          <a:xfrm>
            <a:off x="6610850" y="3799425"/>
            <a:ext cx="5413925" cy="29279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53"/>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Some exploration</a:t>
            </a:r>
            <a:endParaRPr/>
          </a:p>
          <a:p>
            <a:pPr indent="0" lvl="0" marL="0" rtl="0" algn="l">
              <a:spcBef>
                <a:spcPts val="0"/>
              </a:spcBef>
              <a:spcAft>
                <a:spcPts val="0"/>
              </a:spcAft>
              <a:buNone/>
            </a:pPr>
            <a:r>
              <a:t/>
            </a:r>
            <a:endParaRPr/>
          </a:p>
        </p:txBody>
      </p:sp>
      <p:sp>
        <p:nvSpPr>
          <p:cNvPr id="352" name="Google Shape;352;p53"/>
          <p:cNvSpPr txBox="1"/>
          <p:nvPr>
            <p:ph idx="1" type="body"/>
          </p:nvPr>
        </p:nvSpPr>
        <p:spPr>
          <a:xfrm>
            <a:off x="415600" y="1536633"/>
            <a:ext cx="5333100" cy="4555200"/>
          </a:xfrm>
          <a:prstGeom prst="rect">
            <a:avLst/>
          </a:prstGeom>
        </p:spPr>
        <p:txBody>
          <a:bodyPr anchorCtr="0" anchor="t" bIns="121900" lIns="121900" spcFirstLastPara="1" rIns="121900" wrap="square" tIns="121900">
            <a:noAutofit/>
          </a:bodyPr>
          <a:lstStyle/>
          <a:p>
            <a:pPr indent="0" lvl="0" marL="0" rtl="0" algn="l">
              <a:spcBef>
                <a:spcPts val="0"/>
              </a:spcBef>
              <a:spcAft>
                <a:spcPts val="0"/>
              </a:spcAft>
              <a:buSzPts val="688"/>
              <a:buNone/>
            </a:pPr>
            <a:r>
              <a:rPr lang="en-US" sz="1600"/>
              <a:t>To further investigate, we use silhouette scores to determine an optimal number of clusters (K) for our data.</a:t>
            </a:r>
            <a:endParaRPr sz="1600"/>
          </a:p>
          <a:p>
            <a:pPr indent="-330200" lvl="0" marL="457200" rtl="0" algn="l">
              <a:spcBef>
                <a:spcPts val="1600"/>
              </a:spcBef>
              <a:spcAft>
                <a:spcPts val="0"/>
              </a:spcAft>
              <a:buSzPts val="1600"/>
              <a:buChar char="-"/>
            </a:pPr>
            <a:r>
              <a:rPr lang="en-US" sz="1600"/>
              <a:t>Optimal K by silhouette: 2</a:t>
            </a:r>
            <a:endParaRPr sz="1600"/>
          </a:p>
          <a:p>
            <a:pPr indent="-330200" lvl="0" marL="457200" rtl="0" algn="l">
              <a:spcBef>
                <a:spcPts val="0"/>
              </a:spcBef>
              <a:spcAft>
                <a:spcPts val="0"/>
              </a:spcAft>
              <a:buSzPts val="1600"/>
              <a:buChar char="-"/>
            </a:pPr>
            <a:r>
              <a:rPr lang="en-US" sz="1600"/>
              <a:t>This supports the idea that the data may naturally split into East vs. West regions rather than three distinct groups.</a:t>
            </a:r>
            <a:endParaRPr sz="1600"/>
          </a:p>
          <a:p>
            <a:pPr indent="0" lvl="0" marL="0" rtl="0" algn="l">
              <a:spcBef>
                <a:spcPts val="1600"/>
              </a:spcBef>
              <a:spcAft>
                <a:spcPts val="0"/>
              </a:spcAft>
              <a:buSzPts val="688"/>
              <a:buNone/>
            </a:pPr>
            <a:r>
              <a:rPr lang="en-US" sz="1600"/>
              <a:t>Geopolitical considerations:</a:t>
            </a:r>
            <a:endParaRPr sz="1600"/>
          </a:p>
          <a:p>
            <a:pPr indent="-330200" lvl="0" marL="457200" rtl="0" algn="l">
              <a:spcBef>
                <a:spcPts val="1600"/>
              </a:spcBef>
              <a:spcAft>
                <a:spcPts val="0"/>
              </a:spcAft>
              <a:buSzPts val="1600"/>
              <a:buChar char="-"/>
            </a:pPr>
            <a:r>
              <a:rPr lang="en-US" sz="1600"/>
              <a:t>Australia is geographically in the East but often classified as “Western” in political science; we account for both perspectives in the clustering (ie fitting two different models, geographically and politically).</a:t>
            </a:r>
            <a:endParaRPr sz="1600"/>
          </a:p>
          <a:p>
            <a:pPr indent="-330200" lvl="0" marL="457200" rtl="0" algn="l">
              <a:spcBef>
                <a:spcPts val="0"/>
              </a:spcBef>
              <a:spcAft>
                <a:spcPts val="0"/>
              </a:spcAft>
              <a:buSzPts val="1600"/>
              <a:buChar char="-"/>
            </a:pPr>
            <a:r>
              <a:rPr lang="en-US" sz="1600"/>
              <a:t>South America, despite being a separate continent, historically has high European influence and settlement; it will be treated as part of the Western group.</a:t>
            </a:r>
            <a:endParaRPr sz="1600"/>
          </a:p>
        </p:txBody>
      </p:sp>
      <p:sp>
        <p:nvSpPr>
          <p:cNvPr id="353" name="Google Shape;353;p53"/>
          <p:cNvSpPr txBox="1"/>
          <p:nvPr>
            <p:ph idx="2" type="body"/>
          </p:nvPr>
        </p:nvSpPr>
        <p:spPr>
          <a:xfrm>
            <a:off x="6443213" y="523608"/>
            <a:ext cx="5333100" cy="45552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a:t>The silhouette score measures how similar a point is to its own cluster compared to the nearest other cluster. Values close to 1 indicate well-separated clusters, while values near 0 suggest overlapping clusters. </a:t>
            </a:r>
            <a:endParaRPr/>
          </a:p>
          <a:p>
            <a:pPr indent="0" lvl="0" marL="0" rtl="0" algn="l">
              <a:spcBef>
                <a:spcPts val="1600"/>
              </a:spcBef>
              <a:spcAft>
                <a:spcPts val="1600"/>
              </a:spcAft>
              <a:buNone/>
            </a:pPr>
            <a:r>
              <a:rPr lang="en-US"/>
              <a:t>To optimize this metric, we focus on broader structural patterns and set aside the finer distinctions captured by KNN, </a:t>
            </a:r>
            <a:r>
              <a:rPr b="1" lang="en-US"/>
              <a:t>where the regional differences explored earlier are likely very specific and nuanced.</a:t>
            </a:r>
            <a:endParaRPr b="1"/>
          </a:p>
        </p:txBody>
      </p:sp>
      <p:pic>
        <p:nvPicPr>
          <p:cNvPr id="354" name="Google Shape;354;p53"/>
          <p:cNvPicPr preferRelativeResize="0"/>
          <p:nvPr/>
        </p:nvPicPr>
        <p:blipFill>
          <a:blip r:embed="rId3">
            <a:alphaModFix/>
          </a:blip>
          <a:stretch>
            <a:fillRect/>
          </a:stretch>
        </p:blipFill>
        <p:spPr>
          <a:xfrm>
            <a:off x="7092338" y="4282925"/>
            <a:ext cx="4034825" cy="2420876"/>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54"/>
          <p:cNvSpPr txBox="1"/>
          <p:nvPr>
            <p:ph type="title"/>
          </p:nvPr>
        </p:nvSpPr>
        <p:spPr>
          <a:xfrm>
            <a:off x="895000" y="2855000"/>
            <a:ext cx="10469700" cy="1148100"/>
          </a:xfrm>
          <a:prstGeom prst="rect">
            <a:avLst/>
          </a:prstGeom>
        </p:spPr>
        <p:txBody>
          <a:bodyPr anchorCtr="0" anchor="ctr" bIns="121900" lIns="121900" spcFirstLastPara="1" rIns="121900" wrap="square" tIns="121900">
            <a:normAutofit fontScale="90000"/>
          </a:bodyPr>
          <a:lstStyle/>
          <a:p>
            <a:pPr indent="0" lvl="0" marL="0" rtl="0" algn="ctr">
              <a:spcBef>
                <a:spcPts val="0"/>
              </a:spcBef>
              <a:spcAft>
                <a:spcPts val="0"/>
              </a:spcAft>
              <a:buNone/>
            </a:pPr>
            <a:r>
              <a:rPr lang="en-US"/>
              <a:t>We used this newly structured data and </a:t>
            </a:r>
            <a:r>
              <a:rPr lang="en-US"/>
              <a:t>essentially</a:t>
            </a:r>
            <a:r>
              <a:rPr lang="en-US"/>
              <a:t> redid the earlier classification (with East/West labels). The following only contains some of the new and interesting results.</a:t>
            </a:r>
            <a:endParaRPr/>
          </a:p>
        </p:txBody>
      </p:sp>
      <p:sp>
        <p:nvSpPr>
          <p:cNvPr id="360" name="Google Shape;360;p54"/>
          <p:cNvSpPr txBox="1"/>
          <p:nvPr/>
        </p:nvSpPr>
        <p:spPr>
          <a:xfrm>
            <a:off x="2317000" y="4912000"/>
            <a:ext cx="7625700" cy="438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400">
                <a:solidFill>
                  <a:schemeClr val="accent3"/>
                </a:solidFill>
                <a:latin typeface="Average"/>
                <a:ea typeface="Average"/>
                <a:cs typeface="Average"/>
                <a:sym typeface="Average"/>
              </a:rPr>
              <a:t>Generally, KNN </a:t>
            </a:r>
            <a:r>
              <a:rPr lang="en-US" sz="2400">
                <a:solidFill>
                  <a:schemeClr val="accent3"/>
                </a:solidFill>
                <a:latin typeface="Average"/>
                <a:ea typeface="Average"/>
                <a:cs typeface="Average"/>
                <a:sym typeface="Average"/>
              </a:rPr>
              <a:t>did well, forecasting seems to be affected the most by class imbalance. </a:t>
            </a:r>
            <a:endParaRPr sz="2400">
              <a:solidFill>
                <a:schemeClr val="accent3"/>
              </a:solidFill>
              <a:latin typeface="Average"/>
              <a:ea typeface="Average"/>
              <a:cs typeface="Average"/>
              <a:sym typeface="Average"/>
            </a:endParaRPr>
          </a:p>
          <a:p>
            <a:pPr indent="0" lvl="0" marL="0" rtl="0" algn="ctr">
              <a:spcBef>
                <a:spcPts val="0"/>
              </a:spcBef>
              <a:spcAft>
                <a:spcPts val="0"/>
              </a:spcAft>
              <a:buNone/>
            </a:pPr>
            <a:r>
              <a:rPr lang="en-US" sz="2400">
                <a:solidFill>
                  <a:schemeClr val="accent3"/>
                </a:solidFill>
                <a:latin typeface="Average"/>
                <a:ea typeface="Average"/>
                <a:cs typeface="Average"/>
                <a:sym typeface="Average"/>
              </a:rPr>
              <a:t>More details are in our Notebook</a:t>
            </a:r>
            <a:endParaRPr sz="2400">
              <a:solidFill>
                <a:schemeClr val="accent3"/>
              </a:solidFill>
              <a:latin typeface="Average"/>
              <a:ea typeface="Average"/>
              <a:cs typeface="Average"/>
              <a:sym typeface="Average"/>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4" name="Shape 364"/>
        <p:cNvGrpSpPr/>
        <p:nvPr/>
      </p:nvGrpSpPr>
      <p:grpSpPr>
        <a:xfrm>
          <a:off x="0" y="0"/>
          <a:ext cx="0" cy="0"/>
          <a:chOff x="0" y="0"/>
          <a:chExt cx="0" cy="0"/>
        </a:xfrm>
      </p:grpSpPr>
      <p:sp>
        <p:nvSpPr>
          <p:cNvPr id="365" name="Google Shape;365;p55"/>
          <p:cNvSpPr txBox="1"/>
          <p:nvPr>
            <p:ph idx="1" type="body"/>
          </p:nvPr>
        </p:nvSpPr>
        <p:spPr>
          <a:xfrm>
            <a:off x="415600" y="5640775"/>
            <a:ext cx="10459500" cy="8067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a:t>Classes EDA- Definitely class imbalance which may impact our model.</a:t>
            </a:r>
            <a:endParaRPr/>
          </a:p>
        </p:txBody>
      </p:sp>
      <p:pic>
        <p:nvPicPr>
          <p:cNvPr id="366" name="Google Shape;366;p55" title="download.png"/>
          <p:cNvPicPr preferRelativeResize="0"/>
          <p:nvPr/>
        </p:nvPicPr>
        <p:blipFill>
          <a:blip r:embed="rId3">
            <a:alphaModFix/>
          </a:blip>
          <a:stretch>
            <a:fillRect/>
          </a:stretch>
        </p:blipFill>
        <p:spPr>
          <a:xfrm>
            <a:off x="276050" y="1308700"/>
            <a:ext cx="5644951" cy="3484900"/>
          </a:xfrm>
          <a:prstGeom prst="rect">
            <a:avLst/>
          </a:prstGeom>
          <a:noFill/>
          <a:ln>
            <a:noFill/>
          </a:ln>
        </p:spPr>
      </p:pic>
      <p:pic>
        <p:nvPicPr>
          <p:cNvPr id="367" name="Google Shape;367;p55" title="download.png"/>
          <p:cNvPicPr preferRelativeResize="0"/>
          <p:nvPr/>
        </p:nvPicPr>
        <p:blipFill>
          <a:blip r:embed="rId4">
            <a:alphaModFix/>
          </a:blip>
          <a:stretch>
            <a:fillRect/>
          </a:stretch>
        </p:blipFill>
        <p:spPr>
          <a:xfrm>
            <a:off x="6237325" y="1308700"/>
            <a:ext cx="5644951" cy="3484902"/>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56"/>
          <p:cNvSpPr txBox="1"/>
          <p:nvPr>
            <p:ph idx="1" type="body"/>
          </p:nvPr>
        </p:nvSpPr>
        <p:spPr>
          <a:xfrm>
            <a:off x="415600" y="5640767"/>
            <a:ext cx="7998300" cy="806700"/>
          </a:xfrm>
          <a:prstGeom prst="rect">
            <a:avLst/>
          </a:prstGeom>
        </p:spPr>
        <p:txBody>
          <a:bodyPr anchorCtr="0" anchor="ctr" bIns="121900" lIns="121900" spcFirstLastPara="1" rIns="121900" wrap="square" tIns="121900">
            <a:normAutofit/>
          </a:bodyPr>
          <a:lstStyle/>
          <a:p>
            <a:pPr indent="0" lvl="0" marL="0" rtl="0" algn="l">
              <a:spcBef>
                <a:spcPts val="0"/>
              </a:spcBef>
              <a:spcAft>
                <a:spcPts val="0"/>
              </a:spcAft>
              <a:buNone/>
            </a:pPr>
            <a:r>
              <a:rPr lang="en-US"/>
              <a:t>EDA on Robustness of New Classes - Very sensitive</a:t>
            </a:r>
            <a:endParaRPr/>
          </a:p>
        </p:txBody>
      </p:sp>
      <p:pic>
        <p:nvPicPr>
          <p:cNvPr id="373" name="Google Shape;373;p56" title="download.png"/>
          <p:cNvPicPr preferRelativeResize="0"/>
          <p:nvPr/>
        </p:nvPicPr>
        <p:blipFill>
          <a:blip r:embed="rId3">
            <a:alphaModFix/>
          </a:blip>
          <a:stretch>
            <a:fillRect/>
          </a:stretch>
        </p:blipFill>
        <p:spPr>
          <a:xfrm>
            <a:off x="152400" y="152400"/>
            <a:ext cx="5898449" cy="5130659"/>
          </a:xfrm>
          <a:prstGeom prst="rect">
            <a:avLst/>
          </a:prstGeom>
          <a:noFill/>
          <a:ln>
            <a:noFill/>
          </a:ln>
        </p:spPr>
      </p:pic>
      <p:pic>
        <p:nvPicPr>
          <p:cNvPr id="374" name="Google Shape;374;p56" title="download.png"/>
          <p:cNvPicPr preferRelativeResize="0"/>
          <p:nvPr/>
        </p:nvPicPr>
        <p:blipFill>
          <a:blip r:embed="rId4">
            <a:alphaModFix/>
          </a:blip>
          <a:stretch>
            <a:fillRect/>
          </a:stretch>
        </p:blipFill>
        <p:spPr>
          <a:xfrm>
            <a:off x="6153081" y="152400"/>
            <a:ext cx="5898449" cy="5130650"/>
          </a:xfrm>
          <a:prstGeom prst="rect">
            <a:avLst/>
          </a:prstGeom>
          <a:noFill/>
          <a:ln>
            <a:noFill/>
          </a:ln>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57"/>
          <p:cNvSpPr txBox="1"/>
          <p:nvPr>
            <p:ph idx="1" type="body"/>
          </p:nvPr>
        </p:nvSpPr>
        <p:spPr>
          <a:xfrm>
            <a:off x="415600" y="1852800"/>
            <a:ext cx="3744000" cy="4239300"/>
          </a:xfrm>
          <a:prstGeom prst="rect">
            <a:avLst/>
          </a:prstGeom>
        </p:spPr>
        <p:txBody>
          <a:bodyPr anchorCtr="0" anchor="t" bIns="121900" lIns="121900" spcFirstLastPara="1" rIns="121900" wrap="square" tIns="121900">
            <a:normAutofit lnSpcReduction="20000"/>
          </a:bodyPr>
          <a:lstStyle/>
          <a:p>
            <a:pPr indent="0" lvl="0" marL="0" rtl="0" algn="l">
              <a:spcBef>
                <a:spcPts val="0"/>
              </a:spcBef>
              <a:spcAft>
                <a:spcPts val="0"/>
              </a:spcAft>
              <a:buNone/>
            </a:pPr>
            <a:r>
              <a:rPr lang="en-US"/>
              <a:t>PCA is highly effective at separating these new classes, unlike the finer distinctions observed with KNN.</a:t>
            </a:r>
            <a:endParaRPr/>
          </a:p>
          <a:p>
            <a:pPr indent="-330200" lvl="1" marL="914400" rtl="0" algn="l">
              <a:spcBef>
                <a:spcPts val="1600"/>
              </a:spcBef>
              <a:spcAft>
                <a:spcPts val="0"/>
              </a:spcAft>
              <a:buSzPts val="1600"/>
              <a:buChar char="-"/>
            </a:pPr>
            <a:r>
              <a:rPr lang="en-US"/>
              <a:t>This aligns with our expectation that these classes represent more general groupings rather than nuanced differences.</a:t>
            </a:r>
            <a:endParaRPr/>
          </a:p>
          <a:p>
            <a:pPr indent="-330200" lvl="1" marL="914400" rtl="0" algn="l">
              <a:spcBef>
                <a:spcPts val="0"/>
              </a:spcBef>
              <a:spcAft>
                <a:spcPts val="0"/>
              </a:spcAft>
              <a:buSzPts val="1600"/>
              <a:buChar char="-"/>
            </a:pPr>
            <a:r>
              <a:rPr lang="en-US"/>
              <a:t>K-Means, being an aggregate-focused algorithm, is naturally more sensitive to broader, larger-scale patterns, which explains why it captures general separations better than specific regional distinctions.</a:t>
            </a:r>
            <a:endParaRPr/>
          </a:p>
        </p:txBody>
      </p:sp>
      <p:sp>
        <p:nvSpPr>
          <p:cNvPr id="380" name="Google Shape;380;p57"/>
          <p:cNvSpPr txBox="1"/>
          <p:nvPr>
            <p:ph type="title"/>
          </p:nvPr>
        </p:nvSpPr>
        <p:spPr>
          <a:xfrm>
            <a:off x="415600" y="740800"/>
            <a:ext cx="3744000" cy="1007700"/>
          </a:xfrm>
          <a:prstGeom prst="rect">
            <a:avLst/>
          </a:prstGeom>
        </p:spPr>
        <p:txBody>
          <a:bodyPr anchorCtr="0" anchor="b" bIns="121900" lIns="121900" spcFirstLastPara="1" rIns="121900" wrap="square" tIns="121900">
            <a:normAutofit/>
          </a:bodyPr>
          <a:lstStyle/>
          <a:p>
            <a:pPr indent="0" lvl="0" marL="0" rtl="0" algn="l">
              <a:spcBef>
                <a:spcPts val="0"/>
              </a:spcBef>
              <a:spcAft>
                <a:spcPts val="0"/>
              </a:spcAft>
              <a:buNone/>
            </a:pPr>
            <a:r>
              <a:rPr lang="en-US"/>
              <a:t>New Result</a:t>
            </a:r>
            <a:endParaRPr/>
          </a:p>
        </p:txBody>
      </p:sp>
      <p:pic>
        <p:nvPicPr>
          <p:cNvPr id="381" name="Google Shape;381;p57" title="download.png"/>
          <p:cNvPicPr preferRelativeResize="0"/>
          <p:nvPr/>
        </p:nvPicPr>
        <p:blipFill>
          <a:blip r:embed="rId3">
            <a:alphaModFix/>
          </a:blip>
          <a:stretch>
            <a:fillRect/>
          </a:stretch>
        </p:blipFill>
        <p:spPr>
          <a:xfrm>
            <a:off x="4211675" y="1423137"/>
            <a:ext cx="3921601" cy="4011726"/>
          </a:xfrm>
          <a:prstGeom prst="rect">
            <a:avLst/>
          </a:prstGeom>
          <a:noFill/>
          <a:ln>
            <a:noFill/>
          </a:ln>
        </p:spPr>
      </p:pic>
      <p:pic>
        <p:nvPicPr>
          <p:cNvPr id="382" name="Google Shape;382;p57" title="download.png"/>
          <p:cNvPicPr preferRelativeResize="0"/>
          <p:nvPr/>
        </p:nvPicPr>
        <p:blipFill>
          <a:blip r:embed="rId4">
            <a:alphaModFix/>
          </a:blip>
          <a:stretch>
            <a:fillRect/>
          </a:stretch>
        </p:blipFill>
        <p:spPr>
          <a:xfrm>
            <a:off x="8185350" y="1423151"/>
            <a:ext cx="3921601" cy="401169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6" name="Shape 386"/>
        <p:cNvGrpSpPr/>
        <p:nvPr/>
      </p:nvGrpSpPr>
      <p:grpSpPr>
        <a:xfrm>
          <a:off x="0" y="0"/>
          <a:ext cx="0" cy="0"/>
          <a:chOff x="0" y="0"/>
          <a:chExt cx="0" cy="0"/>
        </a:xfrm>
      </p:grpSpPr>
      <p:sp>
        <p:nvSpPr>
          <p:cNvPr id="387" name="Google Shape;387;p58"/>
          <p:cNvSpPr txBox="1"/>
          <p:nvPr>
            <p:ph type="title"/>
          </p:nvPr>
        </p:nvSpPr>
        <p:spPr>
          <a:xfrm>
            <a:off x="415600" y="282275"/>
            <a:ext cx="3744000" cy="1007700"/>
          </a:xfrm>
          <a:prstGeom prst="rect">
            <a:avLst/>
          </a:prstGeom>
        </p:spPr>
        <p:txBody>
          <a:bodyPr anchorCtr="0" anchor="b" bIns="121900" lIns="121900" spcFirstLastPara="1" rIns="121900" wrap="square" tIns="121900">
            <a:normAutofit/>
          </a:bodyPr>
          <a:lstStyle/>
          <a:p>
            <a:pPr indent="0" lvl="0" marL="0" rtl="0" algn="l">
              <a:spcBef>
                <a:spcPts val="0"/>
              </a:spcBef>
              <a:spcAft>
                <a:spcPts val="0"/>
              </a:spcAft>
              <a:buNone/>
            </a:pPr>
            <a:r>
              <a:rPr lang="en-US"/>
              <a:t>New Decision Trees</a:t>
            </a:r>
            <a:endParaRPr/>
          </a:p>
        </p:txBody>
      </p:sp>
      <p:sp>
        <p:nvSpPr>
          <p:cNvPr id="388" name="Google Shape;388;p58"/>
          <p:cNvSpPr txBox="1"/>
          <p:nvPr>
            <p:ph idx="1" type="body"/>
          </p:nvPr>
        </p:nvSpPr>
        <p:spPr>
          <a:xfrm>
            <a:off x="602100" y="1309350"/>
            <a:ext cx="10987800" cy="4239300"/>
          </a:xfrm>
          <a:prstGeom prst="rect">
            <a:avLst/>
          </a:prstGeom>
        </p:spPr>
        <p:txBody>
          <a:bodyPr anchorCtr="0" anchor="t" bIns="121900" lIns="121900" spcFirstLastPara="1" rIns="121900" wrap="square" tIns="121900">
            <a:normAutofit/>
          </a:bodyPr>
          <a:lstStyle/>
          <a:p>
            <a:pPr indent="0" lvl="0" marL="0" rtl="0" algn="l">
              <a:spcBef>
                <a:spcPts val="0"/>
              </a:spcBef>
              <a:spcAft>
                <a:spcPts val="0"/>
              </a:spcAft>
              <a:buNone/>
            </a:pPr>
            <a:r>
              <a:rPr lang="en-US" sz="1800"/>
              <a:t>Political and Geographic Trees are structured </a:t>
            </a:r>
            <a:r>
              <a:rPr b="1" lang="en-US" sz="1800"/>
              <a:t>extremely differently.</a:t>
            </a:r>
            <a:endParaRPr b="1" sz="1800"/>
          </a:p>
          <a:p>
            <a:pPr indent="-342900" lvl="0" marL="457200" rtl="0" algn="l">
              <a:spcBef>
                <a:spcPts val="1600"/>
              </a:spcBef>
              <a:spcAft>
                <a:spcPts val="0"/>
              </a:spcAft>
              <a:buSzPts val="1800"/>
              <a:buChar char="-"/>
            </a:pPr>
            <a:r>
              <a:rPr lang="en-US" sz="1800"/>
              <a:t>Top splits are completely different</a:t>
            </a:r>
            <a:endParaRPr sz="1800"/>
          </a:p>
          <a:p>
            <a:pPr indent="-342900" lvl="0" marL="457200" rtl="0" algn="l">
              <a:spcBef>
                <a:spcPts val="0"/>
              </a:spcBef>
              <a:spcAft>
                <a:spcPts val="0"/>
              </a:spcAft>
              <a:buSzPts val="1800"/>
              <a:buChar char="-"/>
            </a:pPr>
            <a:r>
              <a:rPr lang="en-US" sz="1800"/>
              <a:t>Feature Importance also takes on a whole different structure.</a:t>
            </a:r>
            <a:endParaRPr sz="1800"/>
          </a:p>
          <a:p>
            <a:pPr indent="-342900" lvl="1" marL="914400" rtl="0" algn="l">
              <a:spcBef>
                <a:spcPts val="0"/>
              </a:spcBef>
              <a:spcAft>
                <a:spcPts val="0"/>
              </a:spcAft>
              <a:buSzPts val="1800"/>
              <a:buChar char="-"/>
            </a:pPr>
            <a:r>
              <a:rPr lang="en-US" sz="1800"/>
              <a:t>Full Visualizations are available in the notebook.</a:t>
            </a:r>
            <a:endParaRPr sz="1800"/>
          </a:p>
        </p:txBody>
      </p:sp>
      <p:pic>
        <p:nvPicPr>
          <p:cNvPr id="389" name="Google Shape;389;p58" title="download.png"/>
          <p:cNvPicPr preferRelativeResize="0"/>
          <p:nvPr/>
        </p:nvPicPr>
        <p:blipFill>
          <a:blip r:embed="rId3">
            <a:alphaModFix/>
          </a:blip>
          <a:stretch>
            <a:fillRect/>
          </a:stretch>
        </p:blipFill>
        <p:spPr>
          <a:xfrm>
            <a:off x="6163775" y="3199725"/>
            <a:ext cx="5919688" cy="3338450"/>
          </a:xfrm>
          <a:prstGeom prst="rect">
            <a:avLst/>
          </a:prstGeom>
          <a:noFill/>
          <a:ln>
            <a:noFill/>
          </a:ln>
        </p:spPr>
      </p:pic>
      <p:pic>
        <p:nvPicPr>
          <p:cNvPr id="390" name="Google Shape;390;p58" title="download.png"/>
          <p:cNvPicPr preferRelativeResize="0"/>
          <p:nvPr/>
        </p:nvPicPr>
        <p:blipFill>
          <a:blip r:embed="rId4">
            <a:alphaModFix/>
          </a:blip>
          <a:stretch>
            <a:fillRect/>
          </a:stretch>
        </p:blipFill>
        <p:spPr>
          <a:xfrm>
            <a:off x="118550" y="3199725"/>
            <a:ext cx="6045225" cy="3338449"/>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59"/>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Clustering Results (2 classes) Whole Data</a:t>
            </a:r>
            <a:endParaRPr/>
          </a:p>
        </p:txBody>
      </p:sp>
      <p:sp>
        <p:nvSpPr>
          <p:cNvPr id="396" name="Google Shape;396;p59"/>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397" name="Google Shape;397;p59"/>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pic>
        <p:nvPicPr>
          <p:cNvPr id="398" name="Google Shape;398;p59" title="download.png"/>
          <p:cNvPicPr preferRelativeResize="0"/>
          <p:nvPr/>
        </p:nvPicPr>
        <p:blipFill rotWithShape="1">
          <a:blip r:embed="rId3">
            <a:alphaModFix/>
          </a:blip>
          <a:srcRect b="0" l="0" r="0" t="0"/>
          <a:stretch/>
        </p:blipFill>
        <p:spPr>
          <a:xfrm>
            <a:off x="415600" y="1512450"/>
            <a:ext cx="5408254" cy="4555200"/>
          </a:xfrm>
          <a:prstGeom prst="rect">
            <a:avLst/>
          </a:prstGeom>
          <a:noFill/>
          <a:ln>
            <a:noFill/>
          </a:ln>
        </p:spPr>
      </p:pic>
      <p:pic>
        <p:nvPicPr>
          <p:cNvPr id="399" name="Google Shape;399;p59" title="download.png"/>
          <p:cNvPicPr preferRelativeResize="0"/>
          <p:nvPr/>
        </p:nvPicPr>
        <p:blipFill>
          <a:blip r:embed="rId4">
            <a:alphaModFix/>
          </a:blip>
          <a:stretch>
            <a:fillRect/>
          </a:stretch>
        </p:blipFill>
        <p:spPr>
          <a:xfrm>
            <a:off x="6443200" y="1512458"/>
            <a:ext cx="5333100" cy="4491893"/>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3" name="Shape 403"/>
        <p:cNvGrpSpPr/>
        <p:nvPr/>
      </p:nvGrpSpPr>
      <p:grpSpPr>
        <a:xfrm>
          <a:off x="0" y="0"/>
          <a:ext cx="0" cy="0"/>
          <a:chOff x="0" y="0"/>
          <a:chExt cx="0" cy="0"/>
        </a:xfrm>
      </p:grpSpPr>
      <p:sp>
        <p:nvSpPr>
          <p:cNvPr id="404" name="Google Shape;404;p60"/>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Clustering Results (2 classes) Forecasting </a:t>
            </a:r>
            <a:endParaRPr/>
          </a:p>
        </p:txBody>
      </p:sp>
      <p:sp>
        <p:nvSpPr>
          <p:cNvPr id="405" name="Google Shape;405;p60"/>
          <p:cNvSpPr txBox="1"/>
          <p:nvPr>
            <p:ph idx="1" type="body"/>
          </p:nvPr>
        </p:nvSpPr>
        <p:spPr>
          <a:xfrm>
            <a:off x="415600" y="1536633"/>
            <a:ext cx="5333100" cy="45552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sp>
        <p:nvSpPr>
          <p:cNvPr id="406" name="Google Shape;406;p60"/>
          <p:cNvSpPr txBox="1"/>
          <p:nvPr>
            <p:ph idx="2" type="body"/>
          </p:nvPr>
        </p:nvSpPr>
        <p:spPr>
          <a:xfrm>
            <a:off x="6443200" y="1536633"/>
            <a:ext cx="5333100" cy="4555200"/>
          </a:xfrm>
          <a:prstGeom prst="rect">
            <a:avLst/>
          </a:prstGeom>
        </p:spPr>
        <p:txBody>
          <a:bodyPr anchorCtr="0" anchor="t" bIns="121900" lIns="121900" spcFirstLastPara="1" rIns="121900" wrap="square" tIns="121900">
            <a:normAutofit/>
          </a:bodyPr>
          <a:lstStyle/>
          <a:p>
            <a:pPr indent="0" lvl="0" marL="0" rtl="0" algn="l">
              <a:spcBef>
                <a:spcPts val="0"/>
              </a:spcBef>
              <a:spcAft>
                <a:spcPts val="1600"/>
              </a:spcAft>
              <a:buNone/>
            </a:pPr>
            <a:r>
              <a:t/>
            </a:r>
            <a:endParaRPr/>
          </a:p>
        </p:txBody>
      </p:sp>
      <p:pic>
        <p:nvPicPr>
          <p:cNvPr id="407" name="Google Shape;407;p60" title="download.png"/>
          <p:cNvPicPr preferRelativeResize="0"/>
          <p:nvPr/>
        </p:nvPicPr>
        <p:blipFill>
          <a:blip r:embed="rId3">
            <a:alphaModFix/>
          </a:blip>
          <a:stretch>
            <a:fillRect/>
          </a:stretch>
        </p:blipFill>
        <p:spPr>
          <a:xfrm>
            <a:off x="340423" y="1536625"/>
            <a:ext cx="5408265" cy="4555200"/>
          </a:xfrm>
          <a:prstGeom prst="rect">
            <a:avLst/>
          </a:prstGeom>
          <a:noFill/>
          <a:ln>
            <a:noFill/>
          </a:ln>
        </p:spPr>
      </p:pic>
      <p:pic>
        <p:nvPicPr>
          <p:cNvPr id="408" name="Google Shape;408;p60" title="download.png"/>
          <p:cNvPicPr preferRelativeResize="0"/>
          <p:nvPr/>
        </p:nvPicPr>
        <p:blipFill>
          <a:blip r:embed="rId4">
            <a:alphaModFix/>
          </a:blip>
          <a:stretch>
            <a:fillRect/>
          </a:stretch>
        </p:blipFill>
        <p:spPr>
          <a:xfrm>
            <a:off x="6368023" y="1536616"/>
            <a:ext cx="5408275" cy="4555209"/>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2" name="Shape 412"/>
        <p:cNvGrpSpPr/>
        <p:nvPr/>
      </p:nvGrpSpPr>
      <p:grpSpPr>
        <a:xfrm>
          <a:off x="0" y="0"/>
          <a:ext cx="0" cy="0"/>
          <a:chOff x="0" y="0"/>
          <a:chExt cx="0" cy="0"/>
        </a:xfrm>
      </p:grpSpPr>
      <p:sp>
        <p:nvSpPr>
          <p:cNvPr id="413" name="Google Shape;413;p61"/>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Clustering Observations</a:t>
            </a:r>
            <a:endParaRPr/>
          </a:p>
        </p:txBody>
      </p:sp>
      <p:sp>
        <p:nvSpPr>
          <p:cNvPr id="414" name="Google Shape;414;p61"/>
          <p:cNvSpPr txBox="1"/>
          <p:nvPr/>
        </p:nvSpPr>
        <p:spPr>
          <a:xfrm>
            <a:off x="448550" y="1653150"/>
            <a:ext cx="5606400" cy="3976200"/>
          </a:xfrm>
          <a:prstGeom prst="rect">
            <a:avLst/>
          </a:prstGeom>
          <a:noFill/>
          <a:ln>
            <a:noFill/>
          </a:ln>
        </p:spPr>
        <p:txBody>
          <a:bodyPr anchorCtr="0" anchor="t" bIns="95225" lIns="95225" spcFirstLastPara="1" rIns="95225" wrap="square" tIns="95225">
            <a:noAutofit/>
          </a:bodyPr>
          <a:lstStyle/>
          <a:p>
            <a:pPr indent="-357128" lvl="0" marL="476171" rtl="0" algn="l">
              <a:lnSpc>
                <a:spcPct val="115000"/>
              </a:lnSpc>
              <a:spcBef>
                <a:spcPts val="0"/>
              </a:spcBef>
              <a:spcAft>
                <a:spcPts val="0"/>
              </a:spcAft>
              <a:buClr>
                <a:schemeClr val="accent3"/>
              </a:buClr>
              <a:buSzPts val="1875"/>
              <a:buFont typeface="Average"/>
              <a:buChar char="-"/>
            </a:pPr>
            <a:r>
              <a:rPr lang="en-US" sz="1874">
                <a:solidFill>
                  <a:schemeClr val="accent3"/>
                </a:solidFill>
                <a:latin typeface="Average"/>
                <a:ea typeface="Average"/>
                <a:cs typeface="Average"/>
                <a:sym typeface="Average"/>
              </a:rPr>
              <a:t>Political Labels</a:t>
            </a:r>
            <a:endParaRPr sz="1874">
              <a:solidFill>
                <a:schemeClr val="accent3"/>
              </a:solidFill>
              <a:latin typeface="Average"/>
              <a:ea typeface="Average"/>
              <a:cs typeface="Average"/>
              <a:sym typeface="Average"/>
            </a:endParaRPr>
          </a:p>
          <a:p>
            <a:pPr indent="-324060" lvl="1" marL="952342"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All Data</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 Confusion Matrix Metrics (Whole Data) ===</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Accuracy: 0.8477777777777777</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Precision (macro): 0.9165651644336175</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Recall (macro): 0.6828703703703703</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F1 Score (macro): 0.7222816600033786</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t>
            </a:r>
            <a:endParaRPr sz="1353">
              <a:solidFill>
                <a:schemeClr val="accent3"/>
              </a:solidFill>
              <a:latin typeface="Average"/>
              <a:ea typeface="Average"/>
              <a:cs typeface="Average"/>
              <a:sym typeface="Average"/>
            </a:endParaRPr>
          </a:p>
          <a:p>
            <a:pPr indent="-324060" lvl="1" marL="952342"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Forecast Data</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 Confusion Matrix Metrics (Subset Year) ===</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Accuracy: 0.8</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Precision (macro): 0.8958333333333333</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Recall (macro): 0.5833333333333334</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F1 Score (macro): 0.584717607973422</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t>
            </a:r>
            <a:endParaRPr sz="1353">
              <a:solidFill>
                <a:schemeClr val="accent3"/>
              </a:solidFill>
              <a:latin typeface="Average"/>
              <a:ea typeface="Average"/>
              <a:cs typeface="Average"/>
              <a:sym typeface="Average"/>
            </a:endParaRPr>
          </a:p>
        </p:txBody>
      </p:sp>
      <p:sp>
        <p:nvSpPr>
          <p:cNvPr id="415" name="Google Shape;415;p61"/>
          <p:cNvSpPr txBox="1"/>
          <p:nvPr/>
        </p:nvSpPr>
        <p:spPr>
          <a:xfrm>
            <a:off x="6202989" y="1653150"/>
            <a:ext cx="5606400" cy="3976200"/>
          </a:xfrm>
          <a:prstGeom prst="rect">
            <a:avLst/>
          </a:prstGeom>
          <a:noFill/>
          <a:ln>
            <a:noFill/>
          </a:ln>
        </p:spPr>
        <p:txBody>
          <a:bodyPr anchorCtr="0" anchor="t" bIns="95225" lIns="95225" spcFirstLastPara="1" rIns="95225" wrap="square" tIns="95225">
            <a:noAutofit/>
          </a:bodyPr>
          <a:lstStyle/>
          <a:p>
            <a:pPr indent="-357128" lvl="0" marL="476171" rtl="0" algn="l">
              <a:lnSpc>
                <a:spcPct val="115000"/>
              </a:lnSpc>
              <a:spcBef>
                <a:spcPts val="0"/>
              </a:spcBef>
              <a:spcAft>
                <a:spcPts val="0"/>
              </a:spcAft>
              <a:buClr>
                <a:schemeClr val="accent3"/>
              </a:buClr>
              <a:buSzPts val="1875"/>
              <a:buFont typeface="Average"/>
              <a:buChar char="-"/>
            </a:pPr>
            <a:r>
              <a:rPr lang="en-US" sz="1874">
                <a:solidFill>
                  <a:schemeClr val="accent3"/>
                </a:solidFill>
                <a:latin typeface="Average"/>
                <a:ea typeface="Average"/>
                <a:cs typeface="Average"/>
                <a:sym typeface="Average"/>
              </a:rPr>
              <a:t>Geographic </a:t>
            </a:r>
            <a:r>
              <a:rPr lang="en-US" sz="1874">
                <a:solidFill>
                  <a:schemeClr val="accent3"/>
                </a:solidFill>
                <a:latin typeface="Average"/>
                <a:ea typeface="Average"/>
                <a:cs typeface="Average"/>
                <a:sym typeface="Average"/>
              </a:rPr>
              <a:t>Labels</a:t>
            </a:r>
            <a:endParaRPr sz="1874">
              <a:solidFill>
                <a:schemeClr val="accent3"/>
              </a:solidFill>
              <a:latin typeface="Average"/>
              <a:ea typeface="Average"/>
              <a:cs typeface="Average"/>
              <a:sym typeface="Average"/>
            </a:endParaRPr>
          </a:p>
          <a:p>
            <a:pPr indent="-324060" lvl="1" marL="952342"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All Data</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 Confusion Matrix Metrics (Whole Data) ===</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Accuracy: 0.8077777777777778</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Precision (macro): 0.8946406820950061</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Recall (macro): 0.6567460317460317</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F1 Score (macro): 0.679787100582224</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t>
            </a:r>
            <a:endParaRPr sz="1353">
              <a:solidFill>
                <a:schemeClr val="accent3"/>
              </a:solidFill>
              <a:latin typeface="Average"/>
              <a:ea typeface="Average"/>
              <a:cs typeface="Average"/>
              <a:sym typeface="Average"/>
            </a:endParaRPr>
          </a:p>
          <a:p>
            <a:pPr indent="-324060" lvl="1" marL="952342"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Forecast Data</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 Confusion Matrix Metrics (Subset Year) ===</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Accuracy: 0.76</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Precision (macro): 0.875</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Recall (macro): 0.5714285714285714</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F1 Score (macro): 0.5535714285714286</a:t>
            </a:r>
            <a:endParaRPr sz="1353">
              <a:solidFill>
                <a:schemeClr val="accent3"/>
              </a:solidFill>
              <a:latin typeface="Average"/>
              <a:ea typeface="Average"/>
              <a:cs typeface="Average"/>
              <a:sym typeface="Average"/>
            </a:endParaRPr>
          </a:p>
          <a:p>
            <a:pPr indent="-324060" lvl="2" marL="1428513" rtl="0" algn="l">
              <a:lnSpc>
                <a:spcPct val="115000"/>
              </a:lnSpc>
              <a:spcBef>
                <a:spcPts val="0"/>
              </a:spcBef>
              <a:spcAft>
                <a:spcPts val="0"/>
              </a:spcAft>
              <a:buClr>
                <a:schemeClr val="accent3"/>
              </a:buClr>
              <a:buSzPts val="1354"/>
              <a:buFont typeface="Average"/>
              <a:buChar char="-"/>
            </a:pPr>
            <a:r>
              <a:rPr lang="en-US" sz="1353">
                <a:solidFill>
                  <a:schemeClr val="accent3"/>
                </a:solidFill>
                <a:latin typeface="Average"/>
                <a:ea typeface="Average"/>
                <a:cs typeface="Average"/>
                <a:sym typeface="Average"/>
              </a:rPr>
              <a:t>--------------------------------------------</a:t>
            </a:r>
            <a:endParaRPr sz="1353">
              <a:solidFill>
                <a:schemeClr val="accent3"/>
              </a:solidFill>
              <a:latin typeface="Average"/>
              <a:ea typeface="Average"/>
              <a:cs typeface="Average"/>
              <a:sym typeface="Average"/>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9" name="Shape 419"/>
        <p:cNvGrpSpPr/>
        <p:nvPr/>
      </p:nvGrpSpPr>
      <p:grpSpPr>
        <a:xfrm>
          <a:off x="0" y="0"/>
          <a:ext cx="0" cy="0"/>
          <a:chOff x="0" y="0"/>
          <a:chExt cx="0" cy="0"/>
        </a:xfrm>
      </p:grpSpPr>
      <p:sp>
        <p:nvSpPr>
          <p:cNvPr id="420" name="Google Shape;420;p62"/>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Clustering Analysis</a:t>
            </a:r>
            <a:endParaRPr/>
          </a:p>
        </p:txBody>
      </p:sp>
      <p:sp>
        <p:nvSpPr>
          <p:cNvPr id="421" name="Google Shape;421;p62"/>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lnSpcReduction="20000"/>
          </a:bodyPr>
          <a:lstStyle/>
          <a:p>
            <a:pPr indent="-381000" lvl="0" marL="457200" rtl="0" algn="l">
              <a:spcBef>
                <a:spcPts val="0"/>
              </a:spcBef>
              <a:spcAft>
                <a:spcPts val="0"/>
              </a:spcAft>
              <a:buSzPts val="2400"/>
              <a:buChar char="-"/>
            </a:pPr>
            <a:r>
              <a:rPr lang="en-US"/>
              <a:t>K-Means favors large, structurally similar clusters, resulting in a dominant Western cluster.</a:t>
            </a:r>
            <a:endParaRPr/>
          </a:p>
          <a:p>
            <a:pPr indent="-381000" lvl="0" marL="457200" rtl="0" algn="l">
              <a:spcBef>
                <a:spcPts val="0"/>
              </a:spcBef>
              <a:spcAft>
                <a:spcPts val="0"/>
              </a:spcAft>
              <a:buSzPts val="2400"/>
              <a:buChar char="-"/>
            </a:pPr>
            <a:r>
              <a:rPr lang="en-US"/>
              <a:t>Average accuracy, probably due to the class imbalance</a:t>
            </a:r>
            <a:endParaRPr/>
          </a:p>
          <a:p>
            <a:pPr indent="-349250" lvl="1" marL="914400" rtl="0" algn="l">
              <a:spcBef>
                <a:spcPts val="0"/>
              </a:spcBef>
              <a:spcAft>
                <a:spcPts val="0"/>
              </a:spcAft>
              <a:buSzPts val="1900"/>
              <a:buChar char="-"/>
            </a:pPr>
            <a:r>
              <a:rPr lang="en-US"/>
              <a:t>The model tends to predict the Western class by default, only switching to Eastern when highly confident.</a:t>
            </a:r>
            <a:endParaRPr/>
          </a:p>
          <a:p>
            <a:pPr indent="-381000" lvl="0" marL="457200" rtl="0" algn="l">
              <a:spcBef>
                <a:spcPts val="0"/>
              </a:spcBef>
              <a:spcAft>
                <a:spcPts val="0"/>
              </a:spcAft>
              <a:buSzPts val="2400"/>
              <a:buChar char="-"/>
            </a:pPr>
            <a:r>
              <a:rPr lang="en-US"/>
              <a:t>Low recall for non-Western groups</a:t>
            </a:r>
            <a:endParaRPr/>
          </a:p>
          <a:p>
            <a:pPr indent="-349250" lvl="1" marL="914400" rtl="0" algn="l">
              <a:spcBef>
                <a:spcPts val="0"/>
              </a:spcBef>
              <a:spcAft>
                <a:spcPts val="0"/>
              </a:spcAft>
              <a:buSzPts val="1900"/>
              <a:buChar char="-"/>
            </a:pPr>
            <a:r>
              <a:rPr lang="en-US"/>
              <a:t> Smaller or structurally distinct regions (Asia-Pacific, Eastern) are not well separated in raw I/O structure.</a:t>
            </a:r>
            <a:endParaRPr/>
          </a:p>
          <a:p>
            <a:pPr indent="-381000" lvl="0" marL="457200" rtl="0" algn="l">
              <a:spcBef>
                <a:spcPts val="0"/>
              </a:spcBef>
              <a:spcAft>
                <a:spcPts val="0"/>
              </a:spcAft>
              <a:buSzPts val="2400"/>
              <a:buChar char="-"/>
            </a:pPr>
            <a:r>
              <a:rPr lang="en-US"/>
              <a:t>Precision &gt; Recall</a:t>
            </a:r>
            <a:endParaRPr/>
          </a:p>
          <a:p>
            <a:pPr indent="-349250" lvl="1" marL="914400" rtl="0" algn="l">
              <a:spcBef>
                <a:spcPts val="0"/>
              </a:spcBef>
              <a:spcAft>
                <a:spcPts val="0"/>
              </a:spcAft>
              <a:buSzPts val="1900"/>
              <a:buChar char="-"/>
            </a:pPr>
            <a:r>
              <a:rPr lang="en-US"/>
              <a:t>When the model identifies Eastern economies, the predictions are usually accurate.</a:t>
            </a:r>
            <a:endParaRPr/>
          </a:p>
          <a:p>
            <a:pPr indent="-349250" lvl="1" marL="914400" rtl="0" algn="l">
              <a:spcBef>
                <a:spcPts val="0"/>
              </a:spcBef>
              <a:spcAft>
                <a:spcPts val="0"/>
              </a:spcAft>
              <a:buSzPts val="1900"/>
              <a:buChar char="-"/>
            </a:pPr>
            <a:r>
              <a:rPr lang="en-US"/>
              <a:t>However, the model is not very sensitive to these groups and rarely assigns them.</a:t>
            </a:r>
            <a:endParaRPr/>
          </a:p>
          <a:p>
            <a:pPr indent="-381000" lvl="0" marL="457200" rtl="0" algn="l">
              <a:spcBef>
                <a:spcPts val="0"/>
              </a:spcBef>
              <a:spcAft>
                <a:spcPts val="0"/>
              </a:spcAft>
              <a:buSzPts val="2400"/>
              <a:buChar char="-"/>
            </a:pPr>
            <a:r>
              <a:rPr lang="en-US"/>
              <a:t>Geopolitical and geographic labels show similar behavior</a:t>
            </a:r>
            <a:endParaRPr/>
          </a:p>
          <a:p>
            <a:pPr indent="-349250" lvl="1" marL="914400" rtl="0" algn="l">
              <a:spcBef>
                <a:spcPts val="0"/>
              </a:spcBef>
              <a:spcAft>
                <a:spcPts val="0"/>
              </a:spcAft>
              <a:buSzPts val="1900"/>
              <a:buChar char="-"/>
            </a:pPr>
            <a:r>
              <a:rPr lang="en-US"/>
              <a:t>With K-Means, economic structures cluster more cleanly into East vs. West rather than Europe–Asia–Americas, reflecting the algorithm’s aggregate nature.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0" y="-203550"/>
            <a:ext cx="105156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US"/>
              <a:t>Dataset Snapshots per Table</a:t>
            </a:r>
            <a:endParaRPr/>
          </a:p>
        </p:txBody>
      </p:sp>
      <p:pic>
        <p:nvPicPr>
          <p:cNvPr id="93" name="Google Shape;93;p18"/>
          <p:cNvPicPr preferRelativeResize="0"/>
          <p:nvPr/>
        </p:nvPicPr>
        <p:blipFill rotWithShape="1">
          <a:blip r:embed="rId3">
            <a:alphaModFix/>
          </a:blip>
          <a:srcRect b="988" l="1000" r="-999" t="3023"/>
          <a:stretch/>
        </p:blipFill>
        <p:spPr>
          <a:xfrm>
            <a:off x="6608825" y="107605"/>
            <a:ext cx="4138025" cy="2026275"/>
          </a:xfrm>
          <a:prstGeom prst="rect">
            <a:avLst/>
          </a:prstGeom>
          <a:noFill/>
          <a:ln>
            <a:noFill/>
          </a:ln>
        </p:spPr>
      </p:pic>
      <p:pic>
        <p:nvPicPr>
          <p:cNvPr id="94" name="Google Shape;94;p18"/>
          <p:cNvPicPr preferRelativeResize="0"/>
          <p:nvPr/>
        </p:nvPicPr>
        <p:blipFill rotWithShape="1">
          <a:blip r:embed="rId4">
            <a:alphaModFix/>
          </a:blip>
          <a:srcRect b="-818" l="596" r="0" t="958"/>
          <a:stretch/>
        </p:blipFill>
        <p:spPr>
          <a:xfrm>
            <a:off x="6800437" y="2240530"/>
            <a:ext cx="3754800" cy="2290225"/>
          </a:xfrm>
          <a:prstGeom prst="rect">
            <a:avLst/>
          </a:prstGeom>
          <a:noFill/>
          <a:ln>
            <a:noFill/>
          </a:ln>
        </p:spPr>
      </p:pic>
      <p:pic>
        <p:nvPicPr>
          <p:cNvPr id="95" name="Google Shape;95;p18"/>
          <p:cNvPicPr preferRelativeResize="0"/>
          <p:nvPr/>
        </p:nvPicPr>
        <p:blipFill rotWithShape="1">
          <a:blip r:embed="rId5">
            <a:alphaModFix/>
          </a:blip>
          <a:srcRect b="-1480" l="583" r="592" t="1480"/>
          <a:stretch/>
        </p:blipFill>
        <p:spPr>
          <a:xfrm>
            <a:off x="6608825" y="4637405"/>
            <a:ext cx="4138025" cy="2173550"/>
          </a:xfrm>
          <a:prstGeom prst="rect">
            <a:avLst/>
          </a:prstGeom>
          <a:noFill/>
          <a:ln>
            <a:noFill/>
          </a:ln>
        </p:spPr>
      </p:pic>
      <p:sp>
        <p:nvSpPr>
          <p:cNvPr id="96" name="Google Shape;96;p18"/>
          <p:cNvSpPr txBox="1"/>
          <p:nvPr/>
        </p:nvSpPr>
        <p:spPr>
          <a:xfrm>
            <a:off x="257100" y="946975"/>
            <a:ext cx="5961000" cy="5652000"/>
          </a:xfrm>
          <a:prstGeom prst="rect">
            <a:avLst/>
          </a:prstGeom>
          <a:noFill/>
          <a:ln>
            <a:noFill/>
          </a:ln>
        </p:spPr>
        <p:txBody>
          <a:bodyPr anchorCtr="0" anchor="t" bIns="91425" lIns="91425" spcFirstLastPara="1" rIns="91425" wrap="square" tIns="91425">
            <a:spAutoFit/>
          </a:bodyPr>
          <a:lstStyle/>
          <a:p>
            <a:pPr indent="-381000" lvl="0" marL="457200" rtl="0" algn="l">
              <a:lnSpc>
                <a:spcPct val="115000"/>
              </a:lnSpc>
              <a:spcBef>
                <a:spcPts val="0"/>
              </a:spcBef>
              <a:spcAft>
                <a:spcPts val="0"/>
              </a:spcAft>
              <a:buClr>
                <a:schemeClr val="dk1"/>
              </a:buClr>
              <a:buSzPts val="2400"/>
              <a:buFont typeface="Calibri"/>
              <a:buChar char="●"/>
            </a:pPr>
            <a:r>
              <a:rPr lang="en-US" sz="2400">
                <a:solidFill>
                  <a:schemeClr val="accent3"/>
                </a:solidFill>
                <a:latin typeface="Average"/>
                <a:ea typeface="Average"/>
                <a:cs typeface="Average"/>
                <a:sym typeface="Average"/>
              </a:rPr>
              <a:t>Each table represents </a:t>
            </a:r>
            <a:r>
              <a:rPr b="1" lang="en-US" sz="2400">
                <a:solidFill>
                  <a:schemeClr val="accent3"/>
                </a:solidFill>
                <a:latin typeface="Average"/>
                <a:ea typeface="Average"/>
                <a:cs typeface="Average"/>
                <a:sym typeface="Average"/>
              </a:rPr>
              <a:t>inter-sectoral transactions</a:t>
            </a:r>
            <a:r>
              <a:rPr lang="en-US" sz="2400">
                <a:solidFill>
                  <a:schemeClr val="accent3"/>
                </a:solidFill>
                <a:latin typeface="Average"/>
                <a:ea typeface="Average"/>
                <a:cs typeface="Average"/>
                <a:sym typeface="Average"/>
              </a:rPr>
              <a:t> for a specific country and year.</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dk1"/>
              </a:buClr>
              <a:buSzPts val="2400"/>
              <a:buFont typeface="Calibri"/>
              <a:buChar char="●"/>
            </a:pPr>
            <a:r>
              <a:rPr lang="en-US" sz="2400">
                <a:solidFill>
                  <a:schemeClr val="accent3"/>
                </a:solidFill>
                <a:latin typeface="Average"/>
                <a:ea typeface="Average"/>
                <a:cs typeface="Average"/>
                <a:sym typeface="Average"/>
              </a:rPr>
              <a:t>Rows indicate </a:t>
            </a:r>
            <a:r>
              <a:rPr b="1" lang="en-US" sz="2400">
                <a:solidFill>
                  <a:schemeClr val="accent3"/>
                </a:solidFill>
                <a:latin typeface="Average"/>
                <a:ea typeface="Average"/>
                <a:cs typeface="Average"/>
                <a:sym typeface="Average"/>
              </a:rPr>
              <a:t>producing sectors</a:t>
            </a:r>
            <a:r>
              <a:rPr lang="en-US" sz="2400">
                <a:solidFill>
                  <a:schemeClr val="accent3"/>
                </a:solidFill>
                <a:latin typeface="Average"/>
                <a:ea typeface="Average"/>
                <a:cs typeface="Average"/>
                <a:sym typeface="Average"/>
              </a:rPr>
              <a:t>, while columns indicate</a:t>
            </a:r>
            <a:r>
              <a:rPr b="1" lang="en-US" sz="2400">
                <a:solidFill>
                  <a:schemeClr val="accent3"/>
                </a:solidFill>
                <a:latin typeface="Average"/>
                <a:ea typeface="Average"/>
                <a:cs typeface="Average"/>
                <a:sym typeface="Average"/>
              </a:rPr>
              <a:t> consuming sectors</a:t>
            </a:r>
            <a:r>
              <a:rPr lang="en-US" sz="2400">
                <a:solidFill>
                  <a:schemeClr val="accent3"/>
                </a:solidFill>
                <a:latin typeface="Average"/>
                <a:ea typeface="Average"/>
                <a:cs typeface="Average"/>
                <a:sym typeface="Average"/>
              </a:rPr>
              <a:t>.</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dk1"/>
              </a:buClr>
              <a:buSzPts val="2400"/>
              <a:buFont typeface="Calibri"/>
              <a:buChar char="●"/>
            </a:pPr>
            <a:r>
              <a:rPr lang="en-US" sz="2400">
                <a:solidFill>
                  <a:schemeClr val="accent3"/>
                </a:solidFill>
                <a:latin typeface="Average"/>
                <a:ea typeface="Average"/>
                <a:cs typeface="Average"/>
                <a:sym typeface="Average"/>
              </a:rPr>
              <a:t>Values are expressed in </a:t>
            </a:r>
            <a:r>
              <a:rPr b="1" lang="en-US" sz="2400">
                <a:solidFill>
                  <a:schemeClr val="accent3"/>
                </a:solidFill>
                <a:latin typeface="Average"/>
                <a:ea typeface="Average"/>
                <a:cs typeface="Average"/>
                <a:sym typeface="Average"/>
              </a:rPr>
              <a:t>millions of USD</a:t>
            </a:r>
            <a:r>
              <a:rPr lang="en-US" sz="2400">
                <a:solidFill>
                  <a:schemeClr val="accent3"/>
                </a:solidFill>
                <a:latin typeface="Average"/>
                <a:ea typeface="Average"/>
                <a:cs typeface="Average"/>
                <a:sym typeface="Average"/>
              </a:rPr>
              <a:t>.</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dk1"/>
              </a:buClr>
              <a:buSzPts val="2400"/>
              <a:buFont typeface="Calibri"/>
              <a:buChar char="●"/>
            </a:pPr>
            <a:r>
              <a:rPr lang="en-US" sz="2400">
                <a:solidFill>
                  <a:schemeClr val="accent3"/>
                </a:solidFill>
                <a:latin typeface="Average"/>
                <a:ea typeface="Average"/>
                <a:cs typeface="Average"/>
                <a:sym typeface="Average"/>
              </a:rPr>
              <a:t>Shown here: examples for USA, Great Britain, and China (1970), representative of the 25 country dataset.</a:t>
            </a:r>
            <a:endParaRPr sz="2400">
              <a:solidFill>
                <a:schemeClr val="accent3"/>
              </a:solidFill>
              <a:latin typeface="Average"/>
              <a:ea typeface="Average"/>
              <a:cs typeface="Average"/>
              <a:sym typeface="Average"/>
            </a:endParaRPr>
          </a:p>
          <a:p>
            <a:pPr indent="-381000" lvl="0" marL="457200" rtl="0" algn="l">
              <a:lnSpc>
                <a:spcPct val="115000"/>
              </a:lnSpc>
              <a:spcBef>
                <a:spcPts val="0"/>
              </a:spcBef>
              <a:spcAft>
                <a:spcPts val="0"/>
              </a:spcAft>
              <a:buClr>
                <a:schemeClr val="dk1"/>
              </a:buClr>
              <a:buSzPts val="2400"/>
              <a:buFont typeface="Calibri"/>
              <a:buChar char="●"/>
            </a:pPr>
            <a:r>
              <a:rPr lang="en-US" sz="2400">
                <a:solidFill>
                  <a:schemeClr val="accent3"/>
                </a:solidFill>
                <a:latin typeface="Average"/>
                <a:ea typeface="Average"/>
                <a:cs typeface="Average"/>
                <a:sym typeface="Average"/>
              </a:rPr>
              <a:t>These data snapshots are later used to compute each country’s </a:t>
            </a:r>
            <a:r>
              <a:rPr b="1" lang="en-US" sz="2400">
                <a:solidFill>
                  <a:schemeClr val="accent3"/>
                </a:solidFill>
                <a:latin typeface="Average"/>
                <a:ea typeface="Average"/>
                <a:cs typeface="Average"/>
                <a:sym typeface="Average"/>
              </a:rPr>
              <a:t>A (Input–Output coefficient)</a:t>
            </a:r>
            <a:r>
              <a:rPr lang="en-US" sz="2400">
                <a:solidFill>
                  <a:schemeClr val="accent3"/>
                </a:solidFill>
                <a:latin typeface="Average"/>
                <a:ea typeface="Average"/>
                <a:cs typeface="Average"/>
                <a:sym typeface="Average"/>
              </a:rPr>
              <a:t> and </a:t>
            </a:r>
            <a:r>
              <a:rPr b="1" lang="en-US" sz="2400">
                <a:solidFill>
                  <a:schemeClr val="accent3"/>
                </a:solidFill>
                <a:latin typeface="Average"/>
                <a:ea typeface="Average"/>
                <a:cs typeface="Average"/>
                <a:sym typeface="Average"/>
              </a:rPr>
              <a:t>L (Leontief inverse)</a:t>
            </a:r>
            <a:r>
              <a:rPr lang="en-US" sz="2400">
                <a:solidFill>
                  <a:schemeClr val="accent3"/>
                </a:solidFill>
                <a:latin typeface="Average"/>
                <a:ea typeface="Average"/>
                <a:cs typeface="Average"/>
                <a:sym typeface="Average"/>
              </a:rPr>
              <a:t> matrices.</a:t>
            </a:r>
            <a:endParaRPr sz="2400">
              <a:solidFill>
                <a:schemeClr val="accent3"/>
              </a:solidFill>
              <a:latin typeface="Average"/>
              <a:ea typeface="Average"/>
              <a:cs typeface="Average"/>
              <a:sym typeface="Average"/>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5" name="Shape 425"/>
        <p:cNvGrpSpPr/>
        <p:nvPr/>
      </p:nvGrpSpPr>
      <p:grpSpPr>
        <a:xfrm>
          <a:off x="0" y="0"/>
          <a:ext cx="0" cy="0"/>
          <a:chOff x="0" y="0"/>
          <a:chExt cx="0" cy="0"/>
        </a:xfrm>
      </p:grpSpPr>
      <p:sp>
        <p:nvSpPr>
          <p:cNvPr id="426" name="Google Shape;426;p63"/>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Conclusion</a:t>
            </a:r>
            <a:endParaRPr/>
          </a:p>
        </p:txBody>
      </p:sp>
      <p:sp>
        <p:nvSpPr>
          <p:cNvPr id="427" name="Google Shape;427;p63"/>
          <p:cNvSpPr txBox="1"/>
          <p:nvPr>
            <p:ph idx="1" type="body"/>
          </p:nvPr>
        </p:nvSpPr>
        <p:spPr>
          <a:xfrm>
            <a:off x="415600" y="1536633"/>
            <a:ext cx="11360700" cy="4555200"/>
          </a:xfrm>
          <a:prstGeom prst="rect">
            <a:avLst/>
          </a:prstGeom>
        </p:spPr>
        <p:txBody>
          <a:bodyPr anchorCtr="0" anchor="t" bIns="121900" lIns="121900" spcFirstLastPara="1" rIns="121900" wrap="square" tIns="121900">
            <a:normAutofit lnSpcReduction="10000"/>
          </a:bodyPr>
          <a:lstStyle/>
          <a:p>
            <a:pPr indent="0" lvl="0" marL="0" rtl="0" algn="l">
              <a:spcBef>
                <a:spcPts val="0"/>
              </a:spcBef>
              <a:spcAft>
                <a:spcPts val="0"/>
              </a:spcAft>
              <a:buNone/>
            </a:pPr>
            <a:r>
              <a:rPr lang="en-US"/>
              <a:t>There are clear structural differences in economic systems reflected in the Leontief inverse matrices. KNN, being a more local classification method, is able to capture these nuanced regional distinctions and differentiate smaller regions more effectively. </a:t>
            </a:r>
            <a:endParaRPr/>
          </a:p>
          <a:p>
            <a:pPr indent="0" lvl="0" marL="0" rtl="0" algn="l">
              <a:spcBef>
                <a:spcPts val="1600"/>
              </a:spcBef>
              <a:spcAft>
                <a:spcPts val="0"/>
              </a:spcAft>
              <a:buNone/>
            </a:pPr>
            <a:r>
              <a:rPr lang="en-US"/>
              <a:t>In contrast, K-Means, which relies on broad aggregation, struggles when differences between regions are subtle; as a result, it tends to form large, dominant clusters, especially under class imbalance. </a:t>
            </a:r>
            <a:endParaRPr/>
          </a:p>
          <a:p>
            <a:pPr indent="-381000" lvl="0" marL="457200" rtl="0" algn="l">
              <a:spcBef>
                <a:spcPts val="1600"/>
              </a:spcBef>
              <a:spcAft>
                <a:spcPts val="0"/>
              </a:spcAft>
              <a:buSzPts val="2400"/>
              <a:buChar char="-"/>
            </a:pPr>
            <a:r>
              <a:rPr lang="en-US"/>
              <a:t>Given these properties, K-Means is better suited to identifying general economic structural groupings, but not specific geopolitical or geographic regions. </a:t>
            </a:r>
            <a:endParaRPr/>
          </a:p>
          <a:p>
            <a:pPr indent="-349250" lvl="1" marL="914400" rtl="0" algn="l">
              <a:spcBef>
                <a:spcPts val="0"/>
              </a:spcBef>
              <a:spcAft>
                <a:spcPts val="0"/>
              </a:spcAft>
              <a:buSzPts val="1900"/>
              <a:buChar char="-"/>
            </a:pPr>
            <a:r>
              <a:rPr lang="en-US"/>
              <a:t>This leads to the model overwhelmingly assigning observations to a Western cluster, highlighting the difficulty of clustering regions whose economic structures vary only in nuanced ways.</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1" name="Shape 431"/>
        <p:cNvGrpSpPr/>
        <p:nvPr/>
      </p:nvGrpSpPr>
      <p:grpSpPr>
        <a:xfrm>
          <a:off x="0" y="0"/>
          <a:ext cx="0" cy="0"/>
          <a:chOff x="0" y="0"/>
          <a:chExt cx="0" cy="0"/>
        </a:xfrm>
      </p:grpSpPr>
      <p:sp>
        <p:nvSpPr>
          <p:cNvPr id="432" name="Google Shape;432;p64"/>
          <p:cNvSpPr txBox="1"/>
          <p:nvPr>
            <p:ph type="title"/>
          </p:nvPr>
        </p:nvSpPr>
        <p:spPr>
          <a:xfrm>
            <a:off x="415600" y="593367"/>
            <a:ext cx="11360700" cy="763500"/>
          </a:xfrm>
          <a:prstGeom prst="rect">
            <a:avLst/>
          </a:prstGeom>
        </p:spPr>
        <p:txBody>
          <a:bodyPr anchorCtr="0" anchor="t" bIns="121900" lIns="121900" spcFirstLastPara="1" rIns="121900" wrap="square" tIns="121900">
            <a:normAutofit fontScale="90000"/>
          </a:bodyPr>
          <a:lstStyle/>
          <a:p>
            <a:pPr indent="0" lvl="0" marL="0" rtl="0" algn="l">
              <a:spcBef>
                <a:spcPts val="0"/>
              </a:spcBef>
              <a:spcAft>
                <a:spcPts val="0"/>
              </a:spcAft>
              <a:buNone/>
            </a:pPr>
            <a:r>
              <a:rPr lang="en-US"/>
              <a:t>Future steps</a:t>
            </a:r>
            <a:endParaRPr/>
          </a:p>
        </p:txBody>
      </p:sp>
      <p:sp>
        <p:nvSpPr>
          <p:cNvPr id="433" name="Google Shape;433;p64"/>
          <p:cNvSpPr txBox="1"/>
          <p:nvPr>
            <p:ph idx="1" type="body"/>
          </p:nvPr>
        </p:nvSpPr>
        <p:spPr>
          <a:xfrm>
            <a:off x="415600" y="1495200"/>
            <a:ext cx="6930900" cy="4825800"/>
          </a:xfrm>
          <a:prstGeom prst="rect">
            <a:avLst/>
          </a:prstGeom>
        </p:spPr>
        <p:txBody>
          <a:bodyPr anchorCtr="0" anchor="t" bIns="121900" lIns="121900" spcFirstLastPara="1" rIns="121900" wrap="square" tIns="121900">
            <a:normAutofit fontScale="77500"/>
          </a:bodyPr>
          <a:lstStyle/>
          <a:p>
            <a:pPr indent="0" lvl="0" marL="0" rtl="0" algn="l">
              <a:spcBef>
                <a:spcPts val="0"/>
              </a:spcBef>
              <a:spcAft>
                <a:spcPts val="0"/>
              </a:spcAft>
              <a:buNone/>
            </a:pPr>
            <a:r>
              <a:rPr lang="en-US"/>
              <a:t>Classification</a:t>
            </a:r>
            <a:endParaRPr/>
          </a:p>
          <a:p>
            <a:pPr indent="-346710" lvl="0" marL="457200" rtl="0" algn="l">
              <a:spcBef>
                <a:spcPts val="1600"/>
              </a:spcBef>
              <a:spcAft>
                <a:spcPts val="0"/>
              </a:spcAft>
              <a:buSzPct val="100000"/>
              <a:buChar char="-"/>
            </a:pPr>
            <a:r>
              <a:rPr lang="en-US"/>
              <a:t>Obtain comparable time-series data for additional countries within each regional class.</a:t>
            </a:r>
            <a:endParaRPr/>
          </a:p>
          <a:p>
            <a:pPr indent="-346710" lvl="0" marL="457200" rtl="0" algn="l">
              <a:spcBef>
                <a:spcPts val="0"/>
              </a:spcBef>
              <a:spcAft>
                <a:spcPts val="0"/>
              </a:spcAft>
              <a:buSzPct val="100000"/>
              <a:buChar char="-"/>
            </a:pPr>
            <a:r>
              <a:rPr lang="en-US"/>
              <a:t>Evaluate the robustness of the trained models on unseen countries to test generalization.</a:t>
            </a:r>
            <a:endParaRPr/>
          </a:p>
          <a:p>
            <a:pPr indent="-322103" lvl="1" marL="914400" rtl="0" algn="l">
              <a:spcBef>
                <a:spcPts val="0"/>
              </a:spcBef>
              <a:spcAft>
                <a:spcPts val="0"/>
              </a:spcAft>
              <a:buSzPct val="100000"/>
              <a:buChar char="-"/>
            </a:pPr>
            <a:r>
              <a:rPr lang="en-US"/>
              <a:t>Current dataset limitations (small sample size) prevented this analysis, but expanding the dataset would allow stronger validation.</a:t>
            </a:r>
            <a:endParaRPr/>
          </a:p>
          <a:p>
            <a:pPr indent="0" lvl="0" marL="0" rtl="0" algn="l">
              <a:spcBef>
                <a:spcPts val="1600"/>
              </a:spcBef>
              <a:spcAft>
                <a:spcPts val="0"/>
              </a:spcAft>
              <a:buNone/>
            </a:pPr>
            <a:r>
              <a:rPr lang="en-US"/>
              <a:t>Clustering</a:t>
            </a:r>
            <a:endParaRPr/>
          </a:p>
          <a:p>
            <a:pPr indent="-346710" lvl="0" marL="457200" rtl="0" algn="l">
              <a:spcBef>
                <a:spcPts val="1600"/>
              </a:spcBef>
              <a:spcAft>
                <a:spcPts val="0"/>
              </a:spcAft>
              <a:buSzPct val="100000"/>
              <a:buChar char="-"/>
            </a:pPr>
            <a:r>
              <a:rPr lang="en-US"/>
              <a:t>Analysis of the WCSS metric suggests an optimal K = 7, indicating potential for more detailed structural groupings.</a:t>
            </a:r>
            <a:endParaRPr/>
          </a:p>
          <a:p>
            <a:pPr indent="-322103" lvl="1" marL="914400" rtl="0" algn="l">
              <a:spcBef>
                <a:spcPts val="0"/>
              </a:spcBef>
              <a:spcAft>
                <a:spcPts val="0"/>
              </a:spcAft>
              <a:buSzPct val="100000"/>
              <a:buChar char="-"/>
            </a:pPr>
            <a:r>
              <a:rPr lang="en-US"/>
              <a:t>These clusters may reflect either general economic structure patterns or finer regional subdivisions beyond the East–West/Europe-Asia-America distinction.</a:t>
            </a:r>
            <a:endParaRPr/>
          </a:p>
        </p:txBody>
      </p:sp>
      <p:pic>
        <p:nvPicPr>
          <p:cNvPr id="434" name="Google Shape;434;p64" title="download.png"/>
          <p:cNvPicPr preferRelativeResize="0"/>
          <p:nvPr/>
        </p:nvPicPr>
        <p:blipFill>
          <a:blip r:embed="rId3">
            <a:alphaModFix/>
          </a:blip>
          <a:stretch>
            <a:fillRect/>
          </a:stretch>
        </p:blipFill>
        <p:spPr>
          <a:xfrm>
            <a:off x="7346500" y="2462100"/>
            <a:ext cx="4597301" cy="3020200"/>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8" name="Shape 438"/>
        <p:cNvGrpSpPr/>
        <p:nvPr/>
      </p:nvGrpSpPr>
      <p:grpSpPr>
        <a:xfrm>
          <a:off x="0" y="0"/>
          <a:ext cx="0" cy="0"/>
          <a:chOff x="0" y="0"/>
          <a:chExt cx="0" cy="0"/>
        </a:xfrm>
      </p:grpSpPr>
      <p:sp>
        <p:nvSpPr>
          <p:cNvPr id="439" name="Google Shape;439;p6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References (more in speaker notes)</a:t>
            </a:r>
            <a:endParaRPr/>
          </a:p>
        </p:txBody>
      </p:sp>
      <p:sp>
        <p:nvSpPr>
          <p:cNvPr id="440" name="Google Shape;440;p65"/>
          <p:cNvSpPr txBox="1"/>
          <p:nvPr>
            <p:ph idx="1" type="body"/>
          </p:nvPr>
        </p:nvSpPr>
        <p:spPr>
          <a:xfrm>
            <a:off x="838200" y="1401600"/>
            <a:ext cx="10515600" cy="5174700"/>
          </a:xfrm>
          <a:prstGeom prst="rect">
            <a:avLst/>
          </a:prstGeom>
          <a:noFill/>
          <a:ln>
            <a:noFill/>
          </a:ln>
        </p:spPr>
        <p:txBody>
          <a:bodyPr anchorCtr="0" anchor="t" bIns="45700" lIns="91425" spcFirstLastPara="1" rIns="91425" wrap="square" tIns="45700">
            <a:noAutofit/>
          </a:bodyPr>
          <a:lstStyle/>
          <a:p>
            <a:pPr indent="-336550" lvl="0" marL="457200" rtl="0" algn="just">
              <a:lnSpc>
                <a:spcPct val="115000"/>
              </a:lnSpc>
              <a:spcBef>
                <a:spcPts val="0"/>
              </a:spcBef>
              <a:spcAft>
                <a:spcPts val="0"/>
              </a:spcAft>
              <a:buSzPts val="1700"/>
              <a:buChar char="●"/>
            </a:pPr>
            <a:r>
              <a:rPr lang="en-US" sz="1700"/>
              <a:t>University of Groningen, Groningen Growth and Development Centre. World Input–Output Database (WIOD): Long-run series. [Online]. Available: </a:t>
            </a:r>
            <a:r>
              <a:rPr lang="en-US" sz="1700" u="sng">
                <a:solidFill>
                  <a:schemeClr val="hlink"/>
                </a:solidFill>
                <a:hlinkClick r:id="rId3"/>
              </a:rPr>
              <a:t>https://www.rug.nl/ggdc/valuechain/long-run-wiod</a:t>
            </a:r>
            <a:r>
              <a:rPr lang="en-US" sz="1700"/>
              <a:t> </a:t>
            </a:r>
            <a:endParaRPr sz="1700"/>
          </a:p>
          <a:p>
            <a:pPr indent="-336550" lvl="0" marL="457200" rtl="0" algn="just">
              <a:lnSpc>
                <a:spcPct val="115000"/>
              </a:lnSpc>
              <a:spcBef>
                <a:spcPts val="0"/>
              </a:spcBef>
              <a:spcAft>
                <a:spcPts val="0"/>
              </a:spcAft>
              <a:buSzPts val="1700"/>
              <a:buChar char="●"/>
            </a:pPr>
            <a:r>
              <a:rPr lang="en-US" sz="1700"/>
              <a:t>Google Colaboratory. Input–Output analysis notebook (io.ipynb). [Online]. Available: </a:t>
            </a:r>
            <a:r>
              <a:rPr lang="en-US" sz="1700" u="sng">
                <a:solidFill>
                  <a:schemeClr val="hlink"/>
                </a:solidFill>
                <a:hlinkClick r:id="rId4"/>
              </a:rPr>
              <a:t>https://colab.research.google.com/notebooks/io.ipynb</a:t>
            </a:r>
            <a:r>
              <a:rPr lang="en-US" sz="1700"/>
              <a:t> </a:t>
            </a:r>
            <a:endParaRPr sz="1700"/>
          </a:p>
          <a:p>
            <a:pPr indent="-336550" lvl="0" marL="457200" rtl="0" algn="just">
              <a:lnSpc>
                <a:spcPct val="115000"/>
              </a:lnSpc>
              <a:spcBef>
                <a:spcPts val="0"/>
              </a:spcBef>
              <a:spcAft>
                <a:spcPts val="0"/>
              </a:spcAft>
              <a:buSzPts val="1700"/>
              <a:buChar char="●"/>
            </a:pPr>
            <a:r>
              <a:rPr lang="en-US" sz="1700"/>
              <a:t>University of Maryland, Department of Mathematics. Leontief Input–Output Model. [Online]. Available: </a:t>
            </a:r>
            <a:r>
              <a:rPr lang="en-US" sz="1700" u="sng">
                <a:solidFill>
                  <a:schemeClr val="hlink"/>
                </a:solidFill>
                <a:hlinkClick r:id="rId5"/>
              </a:rPr>
              <a:t>https://www.math.umd.edu/~immortal/MATH401/book/ch_leontief.pdf</a:t>
            </a:r>
            <a:r>
              <a:rPr lang="en-US" sz="1700"/>
              <a:t> </a:t>
            </a:r>
            <a:endParaRPr sz="1700"/>
          </a:p>
          <a:p>
            <a:pPr indent="-336550" lvl="0" marL="457200" rtl="0" algn="just">
              <a:lnSpc>
                <a:spcPct val="115000"/>
              </a:lnSpc>
              <a:spcBef>
                <a:spcPts val="0"/>
              </a:spcBef>
              <a:spcAft>
                <a:spcPts val="0"/>
              </a:spcAft>
              <a:buSzPts val="1700"/>
              <a:buChar char="●"/>
            </a:pPr>
            <a:r>
              <a:rPr lang="en-US" sz="1700"/>
              <a:t>The Pandas Development Team. Pandas Documentation. [Online]. Available: </a:t>
            </a:r>
            <a:r>
              <a:rPr lang="en-US" sz="1700" u="sng">
                <a:solidFill>
                  <a:schemeClr val="hlink"/>
                </a:solidFill>
                <a:hlinkClick r:id="rId6"/>
              </a:rPr>
              <a:t>https://pandas.pydata.org/docs/</a:t>
            </a:r>
            <a:r>
              <a:rPr lang="en-US" sz="1700"/>
              <a:t> </a:t>
            </a:r>
            <a:endParaRPr sz="1700"/>
          </a:p>
          <a:p>
            <a:pPr indent="-336550" lvl="0" marL="457200" rtl="0" algn="just">
              <a:lnSpc>
                <a:spcPct val="115000"/>
              </a:lnSpc>
              <a:spcBef>
                <a:spcPts val="0"/>
              </a:spcBef>
              <a:spcAft>
                <a:spcPts val="0"/>
              </a:spcAft>
              <a:buSzPts val="1700"/>
              <a:buChar char="●"/>
            </a:pPr>
            <a:r>
              <a:rPr lang="en-US" sz="1700"/>
              <a:t>M. Waskom et al., “Seaborn: Statistical Data Visualization — Heatmap,” [Online]. Available: </a:t>
            </a:r>
            <a:r>
              <a:rPr lang="en-US" sz="1700" u="sng">
                <a:solidFill>
                  <a:schemeClr val="hlink"/>
                </a:solidFill>
                <a:hlinkClick r:id="rId7"/>
              </a:rPr>
              <a:t>https://seaborn.pydata.org/generated/seaborn.heatmap.html</a:t>
            </a:r>
            <a:r>
              <a:rPr lang="en-US" sz="1700"/>
              <a:t> </a:t>
            </a:r>
            <a:endParaRPr sz="1700"/>
          </a:p>
          <a:p>
            <a:pPr indent="-336550" lvl="0" marL="457200" rtl="0" algn="just">
              <a:lnSpc>
                <a:spcPct val="115000"/>
              </a:lnSpc>
              <a:spcBef>
                <a:spcPts val="0"/>
              </a:spcBef>
              <a:spcAft>
                <a:spcPts val="0"/>
              </a:spcAft>
              <a:buSzPts val="1700"/>
              <a:buChar char="●"/>
            </a:pPr>
            <a:r>
              <a:rPr lang="en-US" sz="1700"/>
              <a:t>M. Waskom et al., “Seaborn: Statistical Data Visualization — Lineplot,” [Online]. Available: </a:t>
            </a:r>
            <a:r>
              <a:rPr lang="en-US" sz="1700" u="sng">
                <a:solidFill>
                  <a:schemeClr val="hlink"/>
                </a:solidFill>
                <a:hlinkClick r:id="rId8"/>
              </a:rPr>
              <a:t>https://seaborn.pydata.org/generated/seaborn.lineplot.html</a:t>
            </a:r>
            <a:r>
              <a:rPr lang="en-US" sz="1700"/>
              <a:t> </a:t>
            </a:r>
            <a:endParaRPr sz="1700"/>
          </a:p>
          <a:p>
            <a:pPr indent="-336550" lvl="0" marL="457200" rtl="0" algn="just">
              <a:lnSpc>
                <a:spcPct val="115000"/>
              </a:lnSpc>
              <a:spcBef>
                <a:spcPts val="0"/>
              </a:spcBef>
              <a:spcAft>
                <a:spcPts val="0"/>
              </a:spcAft>
              <a:buSzPts val="1700"/>
              <a:buChar char="●"/>
            </a:pPr>
            <a:r>
              <a:rPr lang="en-US" sz="1700"/>
              <a:t>M. Waskom et al., “Seaborn Tutorial: Color Palettes,” [Online]. Available: </a:t>
            </a:r>
            <a:r>
              <a:rPr lang="en-US" sz="1700" u="sng">
                <a:solidFill>
                  <a:schemeClr val="hlink"/>
                </a:solidFill>
                <a:hlinkClick r:id="rId9"/>
              </a:rPr>
              <a:t>https://seaborn.pydata.org/tutorial/color_palettes.html</a:t>
            </a:r>
            <a:r>
              <a:rPr lang="en-US" sz="1700"/>
              <a:t> </a:t>
            </a:r>
            <a:endParaRPr sz="1700"/>
          </a:p>
          <a:p>
            <a:pPr indent="-336550" lvl="0" marL="457200" rtl="0" algn="just">
              <a:lnSpc>
                <a:spcPct val="115000"/>
              </a:lnSpc>
              <a:spcBef>
                <a:spcPts val="0"/>
              </a:spcBef>
              <a:spcAft>
                <a:spcPts val="0"/>
              </a:spcAft>
              <a:buSzPts val="1700"/>
              <a:buChar char="●"/>
            </a:pPr>
            <a:r>
              <a:rPr lang="en-US" sz="1700"/>
              <a:t>M. Waskom et al., “Seaborn Objects: Plot.label Method,” [Online]. Available: </a:t>
            </a:r>
            <a:r>
              <a:rPr lang="en-US" sz="1700" u="sng">
                <a:solidFill>
                  <a:schemeClr val="hlink"/>
                </a:solidFill>
                <a:hlinkClick r:id="rId10"/>
              </a:rPr>
              <a:t>https://seaborn.pydata.org/generated/seaborn.objects.Plot.label.html</a:t>
            </a:r>
            <a:r>
              <a:rPr lang="en-US" sz="1700"/>
              <a:t> </a:t>
            </a:r>
            <a:endParaRPr sz="1700"/>
          </a:p>
          <a:p>
            <a:pPr indent="-336550" lvl="0" marL="457200" rtl="0" algn="just">
              <a:lnSpc>
                <a:spcPct val="115000"/>
              </a:lnSpc>
              <a:spcBef>
                <a:spcPts val="0"/>
              </a:spcBef>
              <a:spcAft>
                <a:spcPts val="0"/>
              </a:spcAft>
              <a:buSzPts val="1700"/>
              <a:buChar char="●"/>
            </a:pPr>
            <a:r>
              <a:rPr lang="en-US" sz="1700"/>
              <a:t>The Matplotlib Development Team. Matplotlib Font Manager API Documentation. [Online]. Available: </a:t>
            </a:r>
            <a:r>
              <a:rPr lang="en-US" sz="1700" u="sng">
                <a:solidFill>
                  <a:schemeClr val="hlink"/>
                </a:solidFill>
                <a:hlinkClick r:id="rId11"/>
              </a:rPr>
              <a:t>https://matplotlib.org/stable/api/font_manager_api.html</a:t>
            </a:r>
            <a:r>
              <a:rPr lang="en-US" sz="1700"/>
              <a:t> </a:t>
            </a:r>
            <a:endParaRPr sz="17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19"/>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rPr lang="en-US" sz="3000"/>
              <a:t>Dataset Sample Stats. Plots (USA) </a:t>
            </a:r>
            <a:endParaRPr sz="3000"/>
          </a:p>
        </p:txBody>
      </p:sp>
      <p:sp>
        <p:nvSpPr>
          <p:cNvPr id="102" name="Google Shape;102;p19"/>
          <p:cNvSpPr txBox="1"/>
          <p:nvPr>
            <p:ph idx="1" type="body"/>
          </p:nvPr>
        </p:nvSpPr>
        <p:spPr>
          <a:xfrm>
            <a:off x="838200" y="1619750"/>
            <a:ext cx="4866600" cy="4778100"/>
          </a:xfrm>
          <a:prstGeom prst="rect">
            <a:avLst/>
          </a:prstGeom>
        </p:spPr>
        <p:txBody>
          <a:bodyPr anchorCtr="0" anchor="t" bIns="45700" lIns="91425" spcFirstLastPara="1" rIns="91425" wrap="square" tIns="45700">
            <a:noAutofit/>
          </a:bodyPr>
          <a:lstStyle/>
          <a:p>
            <a:pPr indent="-210184" lvl="0" marL="228600" marR="0" rtl="0" algn="l">
              <a:lnSpc>
                <a:spcPct val="115000"/>
              </a:lnSpc>
              <a:spcBef>
                <a:spcPts val="0"/>
              </a:spcBef>
              <a:spcAft>
                <a:spcPts val="0"/>
              </a:spcAft>
              <a:buSzPts val="2300"/>
              <a:buChar char="●"/>
            </a:pPr>
            <a:r>
              <a:rPr b="1" lang="en-US" sz="2300"/>
              <a:t>USA 1970</a:t>
            </a:r>
            <a:r>
              <a:rPr lang="en-US" sz="2300"/>
              <a:t> Input–Output sector interactions</a:t>
            </a:r>
            <a:endParaRPr sz="2300"/>
          </a:p>
          <a:p>
            <a:pPr indent="-210184" lvl="0" marL="228600" marR="0" rtl="0" algn="l">
              <a:lnSpc>
                <a:spcPct val="115000"/>
              </a:lnSpc>
              <a:spcBef>
                <a:spcPts val="0"/>
              </a:spcBef>
              <a:spcAft>
                <a:spcPts val="0"/>
              </a:spcAft>
              <a:buSzPts val="2300"/>
              <a:buChar char="●"/>
            </a:pPr>
            <a:r>
              <a:rPr b="1" lang="en-US" sz="2300"/>
              <a:t>Heatmap</a:t>
            </a:r>
            <a:r>
              <a:rPr lang="en-US" sz="2300"/>
              <a:t>: Intensity of flows between producing and consuming sectors</a:t>
            </a:r>
            <a:endParaRPr sz="2300"/>
          </a:p>
          <a:p>
            <a:pPr indent="-210184" lvl="0" marL="228600" marR="0" rtl="0" algn="l">
              <a:lnSpc>
                <a:spcPct val="115000"/>
              </a:lnSpc>
              <a:spcBef>
                <a:spcPts val="0"/>
              </a:spcBef>
              <a:spcAft>
                <a:spcPts val="0"/>
              </a:spcAft>
              <a:buSzPts val="2300"/>
              <a:buChar char="●"/>
            </a:pPr>
            <a:r>
              <a:rPr b="1" lang="en-US" sz="2300"/>
              <a:t>Bar chart</a:t>
            </a:r>
            <a:r>
              <a:rPr lang="en-US" sz="2300"/>
              <a:t>: Average aggregate contribution per sector</a:t>
            </a:r>
            <a:endParaRPr sz="2300"/>
          </a:p>
          <a:p>
            <a:pPr indent="-210184" lvl="0" marL="228600" marR="0" rtl="0" algn="l">
              <a:lnSpc>
                <a:spcPct val="115000"/>
              </a:lnSpc>
              <a:spcBef>
                <a:spcPts val="0"/>
              </a:spcBef>
              <a:spcAft>
                <a:spcPts val="0"/>
              </a:spcAft>
              <a:buSzPts val="2300"/>
              <a:buChar char="●"/>
            </a:pPr>
            <a:r>
              <a:rPr b="1" lang="en-US" sz="2300"/>
              <a:t>Key sectors</a:t>
            </a:r>
            <a:r>
              <a:rPr lang="en-US" sz="2300"/>
              <a:t>: Metals, Finance, and Public Services show strongest activity</a:t>
            </a:r>
            <a:endParaRPr sz="2300"/>
          </a:p>
          <a:p>
            <a:pPr indent="-210184" lvl="0" marL="228600" marR="0" rtl="0" algn="l">
              <a:lnSpc>
                <a:spcPct val="115000"/>
              </a:lnSpc>
              <a:spcBef>
                <a:spcPts val="0"/>
              </a:spcBef>
              <a:spcAft>
                <a:spcPts val="0"/>
              </a:spcAft>
              <a:buSzPts val="2300"/>
              <a:buChar char="●"/>
            </a:pPr>
            <a:r>
              <a:rPr lang="en-US" sz="2300"/>
              <a:t>Baseline patterns used to compute the USA’s </a:t>
            </a:r>
            <a:r>
              <a:rPr b="1" lang="en-US" sz="2300"/>
              <a:t>A and L matrices</a:t>
            </a:r>
            <a:endParaRPr b="1" sz="2300"/>
          </a:p>
        </p:txBody>
      </p:sp>
      <p:pic>
        <p:nvPicPr>
          <p:cNvPr id="103" name="Google Shape;103;p19"/>
          <p:cNvPicPr preferRelativeResize="0"/>
          <p:nvPr/>
        </p:nvPicPr>
        <p:blipFill>
          <a:blip r:embed="rId3">
            <a:alphaModFix/>
          </a:blip>
          <a:stretch>
            <a:fillRect/>
          </a:stretch>
        </p:blipFill>
        <p:spPr>
          <a:xfrm>
            <a:off x="6521325" y="346763"/>
            <a:ext cx="5453024" cy="3088425"/>
          </a:xfrm>
          <a:prstGeom prst="rect">
            <a:avLst/>
          </a:prstGeom>
          <a:noFill/>
          <a:ln>
            <a:noFill/>
          </a:ln>
        </p:spPr>
      </p:pic>
      <p:pic>
        <p:nvPicPr>
          <p:cNvPr id="104" name="Google Shape;104;p19"/>
          <p:cNvPicPr preferRelativeResize="0"/>
          <p:nvPr/>
        </p:nvPicPr>
        <p:blipFill>
          <a:blip r:embed="rId4">
            <a:alphaModFix/>
          </a:blip>
          <a:stretch>
            <a:fillRect/>
          </a:stretch>
        </p:blipFill>
        <p:spPr>
          <a:xfrm>
            <a:off x="6521325" y="3636396"/>
            <a:ext cx="5453024" cy="287484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0"/>
          <p:cNvSpPr txBox="1"/>
          <p:nvPr>
            <p:ph type="title"/>
          </p:nvPr>
        </p:nvSpPr>
        <p:spPr>
          <a:xfrm>
            <a:off x="838200" y="365125"/>
            <a:ext cx="10515600" cy="1325700"/>
          </a:xfrm>
          <a:prstGeom prst="rect">
            <a:avLst/>
          </a:prstGeom>
        </p:spPr>
        <p:txBody>
          <a:bodyPr anchorCtr="0" anchor="ctr" bIns="45700" lIns="91425" spcFirstLastPara="1" rIns="91425" wrap="square" tIns="45700">
            <a:normAutofit/>
          </a:bodyPr>
          <a:lstStyle/>
          <a:p>
            <a:pPr indent="0" lvl="0" marL="0" rtl="0" algn="l">
              <a:spcBef>
                <a:spcPts val="1000"/>
              </a:spcBef>
              <a:spcAft>
                <a:spcPts val="0"/>
              </a:spcAft>
              <a:buClr>
                <a:schemeClr val="dk1"/>
              </a:buClr>
              <a:buSzPts val="1100"/>
              <a:buFont typeface="Arial"/>
              <a:buNone/>
            </a:pPr>
            <a:r>
              <a:rPr lang="en-US" sz="3000"/>
              <a:t>Dataset Sample Stats. Plots (China) </a:t>
            </a:r>
            <a:endParaRPr sz="3000"/>
          </a:p>
        </p:txBody>
      </p:sp>
      <p:sp>
        <p:nvSpPr>
          <p:cNvPr id="110" name="Google Shape;110;p20"/>
          <p:cNvSpPr txBox="1"/>
          <p:nvPr>
            <p:ph idx="1" type="body"/>
          </p:nvPr>
        </p:nvSpPr>
        <p:spPr>
          <a:xfrm>
            <a:off x="838200" y="1619750"/>
            <a:ext cx="4866600" cy="4778100"/>
          </a:xfrm>
          <a:prstGeom prst="rect">
            <a:avLst/>
          </a:prstGeom>
        </p:spPr>
        <p:txBody>
          <a:bodyPr anchorCtr="0" anchor="t" bIns="45700" lIns="91425" spcFirstLastPara="1" rIns="91425" wrap="square" tIns="45700">
            <a:noAutofit/>
          </a:bodyPr>
          <a:lstStyle/>
          <a:p>
            <a:pPr indent="-216534" lvl="0" marL="228600" marR="0" rtl="0" algn="l">
              <a:lnSpc>
                <a:spcPct val="115000"/>
              </a:lnSpc>
              <a:spcBef>
                <a:spcPts val="0"/>
              </a:spcBef>
              <a:spcAft>
                <a:spcPts val="0"/>
              </a:spcAft>
              <a:buSzPts val="2400"/>
              <a:buChar char="●"/>
            </a:pPr>
            <a:r>
              <a:rPr b="1" lang="en-US"/>
              <a:t>China 1970</a:t>
            </a:r>
            <a:r>
              <a:rPr lang="en-US"/>
              <a:t> Input–Output sector interactions  </a:t>
            </a:r>
            <a:endParaRPr/>
          </a:p>
          <a:p>
            <a:pPr indent="-216534" lvl="0" marL="228600" marR="0" rtl="0" algn="l">
              <a:lnSpc>
                <a:spcPct val="115000"/>
              </a:lnSpc>
              <a:spcBef>
                <a:spcPts val="0"/>
              </a:spcBef>
              <a:spcAft>
                <a:spcPts val="0"/>
              </a:spcAft>
              <a:buSzPts val="2400"/>
              <a:buChar char="●"/>
            </a:pPr>
            <a:r>
              <a:rPr b="1" lang="en-US"/>
              <a:t>Heatmap</a:t>
            </a:r>
            <a:r>
              <a:rPr lang="en-US"/>
              <a:t>: Visualizes domestic inter-sector dependencies  </a:t>
            </a:r>
            <a:endParaRPr/>
          </a:p>
          <a:p>
            <a:pPr indent="-216534" lvl="0" marL="228600" marR="0" rtl="0" algn="l">
              <a:lnSpc>
                <a:spcPct val="115000"/>
              </a:lnSpc>
              <a:spcBef>
                <a:spcPts val="0"/>
              </a:spcBef>
              <a:spcAft>
                <a:spcPts val="0"/>
              </a:spcAft>
              <a:buSzPts val="2400"/>
              <a:buChar char="●"/>
            </a:pPr>
            <a:r>
              <a:rPr b="1" lang="en-US"/>
              <a:t>Bar chart</a:t>
            </a:r>
            <a:r>
              <a:rPr lang="en-US"/>
              <a:t>: Highlights major sectors driving output  </a:t>
            </a:r>
            <a:endParaRPr/>
          </a:p>
          <a:p>
            <a:pPr indent="-216534" lvl="0" marL="228600" marR="0" rtl="0" algn="l">
              <a:lnSpc>
                <a:spcPct val="115000"/>
              </a:lnSpc>
              <a:spcBef>
                <a:spcPts val="0"/>
              </a:spcBef>
              <a:spcAft>
                <a:spcPts val="0"/>
              </a:spcAft>
              <a:buSzPts val="2400"/>
              <a:buChar char="●"/>
            </a:pPr>
            <a:r>
              <a:rPr b="1" lang="en-US"/>
              <a:t>Key Sectors</a:t>
            </a:r>
            <a:r>
              <a:rPr lang="en-US"/>
              <a:t>: Manufacturing, Construction, and Trade  </a:t>
            </a:r>
            <a:endParaRPr/>
          </a:p>
          <a:p>
            <a:pPr indent="-216534" lvl="0" marL="228600" marR="0" rtl="0" algn="l">
              <a:lnSpc>
                <a:spcPct val="115000"/>
              </a:lnSpc>
              <a:spcBef>
                <a:spcPts val="0"/>
              </a:spcBef>
              <a:spcAft>
                <a:spcPts val="0"/>
              </a:spcAft>
              <a:buSzPts val="2400"/>
              <a:buChar char="●"/>
            </a:pPr>
            <a:r>
              <a:rPr lang="en-US"/>
              <a:t>Similar matrix structure used for global comparisons</a:t>
            </a:r>
            <a:endParaRPr/>
          </a:p>
        </p:txBody>
      </p:sp>
      <p:pic>
        <p:nvPicPr>
          <p:cNvPr id="111" name="Google Shape;111;p20"/>
          <p:cNvPicPr preferRelativeResize="0"/>
          <p:nvPr/>
        </p:nvPicPr>
        <p:blipFill>
          <a:blip r:embed="rId3">
            <a:alphaModFix/>
          </a:blip>
          <a:stretch>
            <a:fillRect/>
          </a:stretch>
        </p:blipFill>
        <p:spPr>
          <a:xfrm>
            <a:off x="6507125" y="3627200"/>
            <a:ext cx="5453026" cy="2874850"/>
          </a:xfrm>
          <a:prstGeom prst="rect">
            <a:avLst/>
          </a:prstGeom>
          <a:noFill/>
          <a:ln>
            <a:noFill/>
          </a:ln>
        </p:spPr>
      </p:pic>
      <p:pic>
        <p:nvPicPr>
          <p:cNvPr id="112" name="Google Shape;112;p20"/>
          <p:cNvPicPr preferRelativeResize="0"/>
          <p:nvPr/>
        </p:nvPicPr>
        <p:blipFill>
          <a:blip r:embed="rId4">
            <a:alphaModFix/>
          </a:blip>
          <a:stretch>
            <a:fillRect/>
          </a:stretch>
        </p:blipFill>
        <p:spPr>
          <a:xfrm>
            <a:off x="6507125" y="355925"/>
            <a:ext cx="5453024" cy="30883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Questions to be Addressed</a:t>
            </a:r>
            <a:endParaRPr/>
          </a:p>
        </p:txBody>
      </p:sp>
      <p:sp>
        <p:nvSpPr>
          <p:cNvPr id="118" name="Google Shape;118;p21"/>
          <p:cNvSpPr txBox="1"/>
          <p:nvPr>
            <p:ph idx="1" type="body"/>
          </p:nvPr>
        </p:nvSpPr>
        <p:spPr>
          <a:xfrm>
            <a:off x="838200" y="1398650"/>
            <a:ext cx="10515600" cy="5209800"/>
          </a:xfrm>
          <a:prstGeom prst="rect">
            <a:avLst/>
          </a:prstGeom>
          <a:noFill/>
          <a:ln>
            <a:noFill/>
          </a:ln>
        </p:spPr>
        <p:txBody>
          <a:bodyPr anchorCtr="0" anchor="t" bIns="45700" lIns="91425" spcFirstLastPara="1" rIns="91425" wrap="square" tIns="45700">
            <a:noAutofit/>
          </a:bodyPr>
          <a:lstStyle/>
          <a:p>
            <a:pPr indent="-197485" lvl="0" marL="228600" marR="0" rtl="0" algn="just">
              <a:lnSpc>
                <a:spcPct val="115000"/>
              </a:lnSpc>
              <a:spcBef>
                <a:spcPts val="0"/>
              </a:spcBef>
              <a:spcAft>
                <a:spcPts val="0"/>
              </a:spcAft>
              <a:buSzPts val="2100"/>
              <a:buChar char="●"/>
            </a:pPr>
            <a:r>
              <a:rPr b="1" lang="en-US" sz="2100"/>
              <a:t>Analyze the structural similarities/differences</a:t>
            </a:r>
            <a:r>
              <a:rPr lang="en-US" sz="2100"/>
              <a:t> between the domestic makeups of output for each economy by sector.</a:t>
            </a:r>
            <a:endParaRPr sz="2100"/>
          </a:p>
          <a:p>
            <a:pPr indent="-247650" lvl="1" marL="685800" marR="0" rtl="0" algn="just">
              <a:lnSpc>
                <a:spcPct val="115000"/>
              </a:lnSpc>
              <a:spcBef>
                <a:spcPts val="0"/>
              </a:spcBef>
              <a:spcAft>
                <a:spcPts val="0"/>
              </a:spcAft>
              <a:buSzPts val="2100"/>
              <a:buChar char="○"/>
            </a:pPr>
            <a:r>
              <a:rPr lang="en-US" sz="2100"/>
              <a:t>Implement </a:t>
            </a:r>
            <a:r>
              <a:rPr b="1" lang="en-US" sz="2100"/>
              <a:t>KNN Classification on L</a:t>
            </a:r>
            <a:r>
              <a:rPr lang="en-US" sz="2100"/>
              <a:t> to explore the </a:t>
            </a:r>
            <a:r>
              <a:rPr b="1" lang="en-US" sz="2100"/>
              <a:t>similarities and differences</a:t>
            </a:r>
            <a:r>
              <a:rPr lang="en-US" sz="2100"/>
              <a:t> of the countries</a:t>
            </a:r>
            <a:endParaRPr sz="2100"/>
          </a:p>
          <a:p>
            <a:pPr indent="-247650" lvl="2" marL="1143000" marR="0" rtl="0" algn="just">
              <a:lnSpc>
                <a:spcPct val="115000"/>
              </a:lnSpc>
              <a:spcBef>
                <a:spcPts val="0"/>
              </a:spcBef>
              <a:spcAft>
                <a:spcPts val="0"/>
              </a:spcAft>
              <a:buSzPts val="2100"/>
              <a:buChar char="■"/>
            </a:pPr>
            <a:r>
              <a:rPr lang="en-US" sz="2100"/>
              <a:t>Are you </a:t>
            </a:r>
            <a:r>
              <a:rPr lang="en-US" sz="2100"/>
              <a:t>able</a:t>
            </a:r>
            <a:r>
              <a:rPr lang="en-US" sz="2100"/>
              <a:t> to differentiate between countries regionally given </a:t>
            </a:r>
            <a:r>
              <a:rPr b="1" lang="en-US" sz="2100"/>
              <a:t>L matrices</a:t>
            </a:r>
            <a:r>
              <a:rPr lang="en-US" sz="2100"/>
              <a:t>?</a:t>
            </a:r>
            <a:endParaRPr sz="2100"/>
          </a:p>
          <a:p>
            <a:pPr indent="-247650" lvl="2" marL="1143000" marR="0" rtl="0" algn="just">
              <a:lnSpc>
                <a:spcPct val="115000"/>
              </a:lnSpc>
              <a:spcBef>
                <a:spcPts val="0"/>
              </a:spcBef>
              <a:spcAft>
                <a:spcPts val="0"/>
              </a:spcAft>
              <a:buSzPts val="2100"/>
              <a:buChar char="■"/>
            </a:pPr>
            <a:r>
              <a:rPr lang="en-US" sz="2100"/>
              <a:t>Analyze potential </a:t>
            </a:r>
            <a:r>
              <a:rPr b="1" lang="en-US" sz="2100"/>
              <a:t>regional</a:t>
            </a:r>
            <a:r>
              <a:rPr b="1" lang="en-US" sz="2100"/>
              <a:t> differences</a:t>
            </a:r>
            <a:r>
              <a:rPr lang="en-US" sz="2100"/>
              <a:t>?</a:t>
            </a:r>
            <a:endParaRPr sz="2100"/>
          </a:p>
          <a:p>
            <a:pPr indent="-247650" lvl="1" marL="685800" marR="0" rtl="0" algn="just">
              <a:lnSpc>
                <a:spcPct val="115000"/>
              </a:lnSpc>
              <a:spcBef>
                <a:spcPts val="0"/>
              </a:spcBef>
              <a:spcAft>
                <a:spcPts val="0"/>
              </a:spcAft>
              <a:buSzPts val="2100"/>
              <a:buChar char="○"/>
            </a:pPr>
            <a:r>
              <a:rPr b="1" lang="en-US" sz="2100"/>
              <a:t>Interpret the Leontief Matrices</a:t>
            </a:r>
            <a:r>
              <a:rPr lang="en-US" sz="2100"/>
              <a:t> to understand the </a:t>
            </a:r>
            <a:r>
              <a:rPr b="1" lang="en-US" sz="2100"/>
              <a:t>structure of economies</a:t>
            </a:r>
            <a:r>
              <a:rPr lang="en-US" sz="2100"/>
              <a:t>.</a:t>
            </a:r>
            <a:endParaRPr sz="2100"/>
          </a:p>
          <a:p>
            <a:pPr indent="-247650" lvl="2" marL="1143000" marR="0" rtl="0" algn="just">
              <a:lnSpc>
                <a:spcPct val="115000"/>
              </a:lnSpc>
              <a:spcBef>
                <a:spcPts val="0"/>
              </a:spcBef>
              <a:spcAft>
                <a:spcPts val="0"/>
              </a:spcAft>
              <a:buSzPts val="2100"/>
              <a:buChar char="■"/>
            </a:pPr>
            <a:r>
              <a:rPr lang="en-US" sz="2100"/>
              <a:t>Using Decision trees, visualize the the splits and key decision splits of classifying regional economies.</a:t>
            </a:r>
            <a:endParaRPr sz="2100"/>
          </a:p>
          <a:p>
            <a:pPr indent="-197485" lvl="0" marL="228600" marR="0" rtl="0" algn="just">
              <a:lnSpc>
                <a:spcPct val="115000"/>
              </a:lnSpc>
              <a:spcBef>
                <a:spcPts val="0"/>
              </a:spcBef>
              <a:spcAft>
                <a:spcPts val="0"/>
              </a:spcAft>
              <a:buSzPts val="2100"/>
              <a:buChar char="●"/>
            </a:pPr>
            <a:r>
              <a:rPr b="1" lang="en-US" sz="2100"/>
              <a:t>Investigate the reliability of Leontief inverse matrices to classify or (‘group’) countries by region.</a:t>
            </a:r>
            <a:endParaRPr b="1" sz="2100"/>
          </a:p>
          <a:p>
            <a:pPr indent="-247650" lvl="1" marL="685800" marR="0" rtl="0" algn="just">
              <a:lnSpc>
                <a:spcPct val="115000"/>
              </a:lnSpc>
              <a:spcBef>
                <a:spcPts val="0"/>
              </a:spcBef>
              <a:spcAft>
                <a:spcPts val="0"/>
              </a:spcAft>
              <a:buSzPts val="2100"/>
              <a:buChar char="○"/>
            </a:pPr>
            <a:r>
              <a:rPr lang="en-US" sz="2100"/>
              <a:t>Implement K</a:t>
            </a:r>
            <a:r>
              <a:rPr lang="en-US" sz="2100"/>
              <a:t>-Means clustering to see if we can also precisely split the countries into the same 3 regions using the same L matrices. </a:t>
            </a:r>
            <a:endParaRPr sz="21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2"/>
          <p:cNvSpPr txBox="1"/>
          <p:nvPr>
            <p:ph type="title"/>
          </p:nvPr>
        </p:nvSpPr>
        <p:spPr>
          <a:xfrm>
            <a:off x="415600" y="593367"/>
            <a:ext cx="11360700" cy="7635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Data Transformation Flowchart</a:t>
            </a:r>
            <a:endParaRPr/>
          </a:p>
        </p:txBody>
      </p:sp>
      <p:pic>
        <p:nvPicPr>
          <p:cNvPr id="124" name="Google Shape;124;p22" title="Diagram.png"/>
          <p:cNvPicPr preferRelativeResize="0"/>
          <p:nvPr/>
        </p:nvPicPr>
        <p:blipFill>
          <a:blip r:embed="rId3">
            <a:alphaModFix/>
          </a:blip>
          <a:stretch>
            <a:fillRect/>
          </a:stretch>
        </p:blipFill>
        <p:spPr>
          <a:xfrm>
            <a:off x="702050" y="1356875"/>
            <a:ext cx="10787899" cy="51963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